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9525" cap="flat">
              <a:solidFill>
                <a:srgbClr val="3F6EC3"/>
              </a:solidFill>
              <a:prstDash val="solid"/>
              <a:round/>
            </a:ln>
          </a:left>
          <a:right>
            <a:ln w="9525" cap="flat">
              <a:solidFill>
                <a:srgbClr val="3F6EC3"/>
              </a:solidFill>
              <a:prstDash val="solid"/>
              <a:round/>
            </a:ln>
          </a:right>
          <a:top>
            <a:ln w="9525" cap="flat">
              <a:solidFill>
                <a:srgbClr val="3F6EC3"/>
              </a:solidFill>
              <a:prstDash val="solid"/>
              <a:round/>
            </a:ln>
          </a:top>
          <a:bottom>
            <a:ln w="9525" cap="flat">
              <a:solidFill>
                <a:srgbClr val="3F6EC3"/>
              </a:solidFill>
              <a:prstDash val="solid"/>
              <a:round/>
            </a:ln>
          </a:bottom>
          <a:insideH>
            <a:ln w="9525" cap="flat">
              <a:solidFill>
                <a:srgbClr val="3F6EC3"/>
              </a:solidFill>
              <a:prstDash val="solid"/>
              <a:round/>
            </a:ln>
          </a:insideH>
          <a:insideV>
            <a:ln w="9525" cap="flat">
              <a:solidFill>
                <a:srgbClr val="3F6EC3"/>
              </a:solidFill>
              <a:prstDash val="solid"/>
              <a:round/>
            </a:ln>
          </a:insideV>
        </a:tcBdr>
        <a:fill>
          <a:solidFill>
            <a:schemeClr val="accent1">
              <a:alpha val="40000"/>
            </a:schemeClr>
          </a:solidFill>
        </a:fill>
      </a:tcStyle>
    </a:wholeTbl>
    <a:band2H>
      <a:tcTxStyle/>
      <a:tcStyle>
        <a:tcBdr/>
        <a:fill>
          <a:solidFill>
            <a:srgbClr val="FFFFFF"/>
          </a:solidFill>
        </a:fill>
      </a:tcStyle>
    </a:band2H>
    <a:firstCol>
      <a:tcTxStyle b="on" i="off">
        <a:fontRef idx="minor">
          <a:srgbClr val="000000"/>
        </a:fontRef>
        <a:srgbClr val="000000"/>
      </a:tcTxStyle>
      <a:tcStyle>
        <a:tcBdr>
          <a:left>
            <a:ln w="9525" cap="flat">
              <a:solidFill>
                <a:srgbClr val="3F6EC3"/>
              </a:solidFill>
              <a:prstDash val="solid"/>
              <a:round/>
            </a:ln>
          </a:left>
          <a:right>
            <a:ln w="25400" cap="flat">
              <a:solidFill>
                <a:schemeClr val="accent1"/>
              </a:solidFill>
              <a:prstDash val="solid"/>
              <a:round/>
            </a:ln>
          </a:right>
          <a:top>
            <a:ln w="9525" cap="flat">
              <a:solidFill>
                <a:srgbClr val="3F6EC3"/>
              </a:solidFill>
              <a:prstDash val="solid"/>
              <a:round/>
            </a:ln>
          </a:top>
          <a:bottom>
            <a:ln w="9525" cap="flat">
              <a:solidFill>
                <a:srgbClr val="3F6EC3"/>
              </a:solidFill>
              <a:prstDash val="solid"/>
              <a:round/>
            </a:ln>
          </a:bottom>
          <a:insideH>
            <a:ln w="9525" cap="flat">
              <a:solidFill>
                <a:srgbClr val="3F6EC3"/>
              </a:solidFill>
              <a:prstDash val="solid"/>
              <a:round/>
            </a:ln>
          </a:insideH>
          <a:insideV>
            <a:ln w="9525" cap="flat">
              <a:solidFill>
                <a:srgbClr val="3F6EC3"/>
              </a:solidFill>
              <a:prstDash val="solid"/>
              <a:round/>
            </a:ln>
          </a:insideV>
        </a:tcBdr>
        <a:fill>
          <a:solidFill>
            <a:schemeClr val="accent1">
              <a:alpha val="40000"/>
            </a:schemeClr>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9525" cap="flat">
              <a:solidFill>
                <a:srgbClr val="3F6EC3"/>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3" d="100"/>
          <a:sy n="73" d="100"/>
        </p:scale>
        <p:origin x="83"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a:defRPr>
    </a:lvl1pPr>
    <a:lvl2pPr indent="228600" latinLnBrk="0">
      <a:defRPr sz="1200">
        <a:latin typeface="+mj-lt"/>
        <a:ea typeface="+mj-ea"/>
        <a:cs typeface="+mj-cs"/>
        <a:sym typeface="等线"/>
      </a:defRPr>
    </a:lvl2pPr>
    <a:lvl3pPr indent="457200" latinLnBrk="0">
      <a:defRPr sz="1200">
        <a:latin typeface="+mj-lt"/>
        <a:ea typeface="+mj-ea"/>
        <a:cs typeface="+mj-cs"/>
        <a:sym typeface="等线"/>
      </a:defRPr>
    </a:lvl3pPr>
    <a:lvl4pPr indent="685800" latinLnBrk="0">
      <a:defRPr sz="1200">
        <a:latin typeface="+mj-lt"/>
        <a:ea typeface="+mj-ea"/>
        <a:cs typeface="+mj-cs"/>
        <a:sym typeface="等线"/>
      </a:defRPr>
    </a:lvl4pPr>
    <a:lvl5pPr indent="914400" latinLnBrk="0">
      <a:defRPr sz="1200">
        <a:latin typeface="+mj-lt"/>
        <a:ea typeface="+mj-ea"/>
        <a:cs typeface="+mj-cs"/>
        <a:sym typeface="等线"/>
      </a:defRPr>
    </a:lvl5pPr>
    <a:lvl6pPr indent="1143000" latinLnBrk="0">
      <a:defRPr sz="1200">
        <a:latin typeface="+mj-lt"/>
        <a:ea typeface="+mj-ea"/>
        <a:cs typeface="+mj-cs"/>
        <a:sym typeface="等线"/>
      </a:defRPr>
    </a:lvl6pPr>
    <a:lvl7pPr indent="1371600" latinLnBrk="0">
      <a:defRPr sz="1200">
        <a:latin typeface="+mj-lt"/>
        <a:ea typeface="+mj-ea"/>
        <a:cs typeface="+mj-cs"/>
        <a:sym typeface="等线"/>
      </a:defRPr>
    </a:lvl7pPr>
    <a:lvl8pPr indent="1600200" latinLnBrk="0">
      <a:defRPr sz="1200">
        <a:latin typeface="+mj-lt"/>
        <a:ea typeface="+mj-ea"/>
        <a:cs typeface="+mj-cs"/>
        <a:sym typeface="等线"/>
      </a:defRPr>
    </a:lvl8pPr>
    <a:lvl9pPr indent="1828800" latinLnBrk="0">
      <a:defRPr sz="1200">
        <a:latin typeface="+mj-lt"/>
        <a:ea typeface="+mj-ea"/>
        <a:cs typeface="+mj-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endParaRPr/>
          </a:p>
        </p:txBody>
      </p:sp>
      <p:sp>
        <p:nvSpPr>
          <p:cNvPr id="155" name="Shape 155"/>
          <p:cNvSpPr>
            <a:spLocks noGrp="1"/>
          </p:cNvSpPr>
          <p:nvPr>
            <p:ph type="body" sz="quarter" idx="1"/>
          </p:nvPr>
        </p:nvSpPr>
        <p:spPr>
          <a:prstGeom prst="rect">
            <a:avLst/>
          </a:prstGeom>
        </p:spPr>
        <p:txBody>
          <a:bodyPr/>
          <a:lstStyle/>
          <a:p>
            <a:r>
              <a:t>幻灯片制作：中山大学党委宣传部 陈柏辰</a:t>
            </a:r>
          </a:p>
          <a:p>
            <a:r>
              <a:t>幻灯片内置的所有示例图片、手绘建筑元素版权归中山大学党委宣传部和供稿人所有，不得移作他用。</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668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幻灯片制作：中山大学党委宣传部 陈柏辰</a:t>
            </a:r>
          </a:p>
          <a:p>
            <a:r>
              <a:t>幻灯片内置的所有示例图片、手绘建筑元素版权归中山大学党委宣传部和供稿人所有，不得移作他用。</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92" name="标题文本"/>
          <p:cNvSpPr txBox="1">
            <a:spLocks noGrp="1"/>
          </p:cNvSpPr>
          <p:nvPr>
            <p:ph type="title"/>
          </p:nvPr>
        </p:nvSpPr>
        <p:spPr>
          <a:prstGeom prst="rect">
            <a:avLst/>
          </a:prstGeom>
        </p:spPr>
        <p:txBody>
          <a:bodyPr lIns="45718" tIns="45718" rIns="45718" bIns="45718"/>
          <a:lstStyle/>
          <a:p>
            <a:r>
              <a:t>标题文本</a:t>
            </a:r>
          </a:p>
        </p:txBody>
      </p:sp>
      <p:sp>
        <p:nvSpPr>
          <p:cNvPr id="93" name="正文级别 1…"/>
          <p:cNvSpPr txBox="1">
            <a:spLocks noGrp="1"/>
          </p:cNvSpPr>
          <p:nvPr>
            <p:ph type="body" idx="1"/>
          </p:nvPr>
        </p:nvSpPr>
        <p:spPr>
          <a:prstGeom prst="rect">
            <a:avLst/>
          </a:prstGeom>
        </p:spPr>
        <p:txBody>
          <a:bodyPr lIns="45718" tIns="45718" rIns="45718" bIns="45718"/>
          <a:lstStyle>
            <a:lvl3pPr marL="1234438" indent="-320038"/>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xfrm>
            <a:off x="11080147" y="6404293"/>
            <a:ext cx="273654" cy="269239"/>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01" name="标题文本"/>
          <p:cNvSpPr txBox="1">
            <a:spLocks noGrp="1"/>
          </p:cNvSpPr>
          <p:nvPr>
            <p:ph type="title"/>
          </p:nvPr>
        </p:nvSpPr>
        <p:spPr>
          <a:xfrm>
            <a:off x="1524000" y="1122362"/>
            <a:ext cx="9144000" cy="2387601"/>
          </a:xfrm>
          <a:prstGeom prst="rect">
            <a:avLst/>
          </a:prstGeom>
        </p:spPr>
        <p:txBody>
          <a:bodyPr lIns="45718" tIns="45718" rIns="45718" bIns="45718" anchor="b"/>
          <a:lstStyle>
            <a:lvl1pPr algn="ctr">
              <a:defRPr sz="6000"/>
            </a:lvl1pPr>
          </a:lstStyle>
          <a:p>
            <a:r>
              <a:t>标题文本</a:t>
            </a:r>
          </a:p>
        </p:txBody>
      </p:sp>
      <p:sp>
        <p:nvSpPr>
          <p:cNvPr id="102" name="正文级别 1…"/>
          <p:cNvSpPr txBox="1">
            <a:spLocks noGrp="1"/>
          </p:cNvSpPr>
          <p:nvPr>
            <p:ph type="body" sz="quarter" idx="1"/>
          </p:nvPr>
        </p:nvSpPr>
        <p:spPr>
          <a:xfrm>
            <a:off x="1524000" y="3602037"/>
            <a:ext cx="9144000" cy="1655764"/>
          </a:xfrm>
          <a:prstGeom prst="rect">
            <a:avLst/>
          </a:prstGeom>
        </p:spPr>
        <p:txBody>
          <a:bodyPr lIns="45718" tIns="45718" rIns="45718" bIns="45718"/>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xfrm>
            <a:off x="11080147" y="6404293"/>
            <a:ext cx="273654" cy="269239"/>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21"/>
          </p:nvPr>
        </p:nvSpPr>
        <p:spPr>
          <a:xfrm>
            <a:off x="6172200" y="1681163"/>
            <a:ext cx="5183188" cy="823914"/>
          </a:xfrm>
          <a:prstGeom prst="rect">
            <a:avLst/>
          </a:prstGeom>
        </p:spPr>
        <p:txBody>
          <a:bodyPr anchor="b"/>
          <a:lstStyle/>
          <a:p>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21"/>
          </p:nvPr>
        </p:nvSpPr>
        <p:spPr>
          <a:xfrm>
            <a:off x="839787" y="2057400"/>
            <a:ext cx="3932238" cy="3811588"/>
          </a:xfrm>
          <a:prstGeom prst="rect">
            <a:avLst/>
          </a:prstGeom>
        </p:spPr>
        <p:txBody>
          <a:bodyPr/>
          <a:lstStyle/>
          <a:p>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39787" y="457200"/>
            <a:ext cx="3932240"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21"/>
          </p:nvPr>
        </p:nvSpPr>
        <p:spPr>
          <a:xfrm>
            <a:off x="5183187" y="987425"/>
            <a:ext cx="6172203" cy="4873625"/>
          </a:xfrm>
          <a:prstGeom prst="rect">
            <a:avLst/>
          </a:prstGeom>
        </p:spPr>
        <p:txBody>
          <a:bodyPr lIns="91439" tIns="45719" rIns="91439" bIns="45719">
            <a:noAutofit/>
          </a:bodyPr>
          <a:lstStyle/>
          <a:p>
            <a:endParaRPr/>
          </a:p>
        </p:txBody>
      </p:sp>
      <p:sp>
        <p:nvSpPr>
          <p:cNvPr id="84" name="正文级别 1…"/>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9" y="6404294"/>
            <a:ext cx="273652"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等线"/>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3.pn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图片 105" descr="图片 105"/>
          <p:cNvPicPr>
            <a:picLocks noChangeAspect="1"/>
          </p:cNvPicPr>
          <p:nvPr/>
        </p:nvPicPr>
        <p:blipFill>
          <a:blip r:embed="rId2">
            <a:alphaModFix amt="70000"/>
          </a:blip>
          <a:stretch>
            <a:fillRect/>
          </a:stretch>
        </p:blipFill>
        <p:spPr>
          <a:xfrm>
            <a:off x="7970521" y="0"/>
            <a:ext cx="4221482" cy="6858000"/>
          </a:xfrm>
          <a:prstGeom prst="rect">
            <a:avLst/>
          </a:prstGeom>
          <a:ln w="12700">
            <a:miter lim="400000"/>
          </a:ln>
        </p:spPr>
      </p:pic>
      <p:sp>
        <p:nvSpPr>
          <p:cNvPr id="113" name="矩形 1"/>
          <p:cNvSpPr/>
          <p:nvPr/>
        </p:nvSpPr>
        <p:spPr>
          <a:xfrm flipH="1">
            <a:off x="-1" y="0"/>
            <a:ext cx="7970524" cy="6858000"/>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sp>
        <p:nvSpPr>
          <p:cNvPr id="114" name="文本框 12"/>
          <p:cNvSpPr txBox="1"/>
          <p:nvPr/>
        </p:nvSpPr>
        <p:spPr>
          <a:xfrm>
            <a:off x="719999" y="2543792"/>
            <a:ext cx="6530524"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3400">
                <a:solidFill>
                  <a:srgbClr val="FFFFFF"/>
                </a:solidFill>
                <a:latin typeface="方正清刻本悦宋简体"/>
                <a:ea typeface="方正清刻本悦宋简体"/>
                <a:cs typeface="方正清刻本悦宋简体"/>
                <a:sym typeface="方正清刻本悦宋简体"/>
              </a:defRPr>
            </a:lvl1pPr>
          </a:lstStyle>
          <a:p>
            <a:r>
              <a:t>《考虑情感的三策略囚徒困境博弈模型与合作演化》论文阅读报告</a:t>
            </a:r>
          </a:p>
        </p:txBody>
      </p:sp>
      <p:pic>
        <p:nvPicPr>
          <p:cNvPr id="115" name="图形 6" descr="图形 6"/>
          <p:cNvPicPr>
            <a:picLocks noChangeAspect="1"/>
          </p:cNvPicPr>
          <p:nvPr/>
        </p:nvPicPr>
        <p:blipFill>
          <a:blip r:embed="rId3"/>
          <a:stretch>
            <a:fillRect/>
          </a:stretch>
        </p:blipFill>
        <p:spPr>
          <a:xfrm>
            <a:off x="10221090" y="544420"/>
            <a:ext cx="1250913" cy="360003"/>
          </a:xfrm>
          <a:prstGeom prst="rect">
            <a:avLst/>
          </a:prstGeom>
          <a:ln w="12700">
            <a:miter lim="400000"/>
          </a:ln>
        </p:spPr>
      </p:pic>
      <p:pic>
        <p:nvPicPr>
          <p:cNvPr id="116" name="图片 7" descr="图片 7"/>
          <p:cNvPicPr>
            <a:picLocks noChangeAspect="1"/>
          </p:cNvPicPr>
          <p:nvPr/>
        </p:nvPicPr>
        <p:blipFill>
          <a:blip r:embed="rId4"/>
          <a:stretch>
            <a:fillRect/>
          </a:stretch>
        </p:blipFill>
        <p:spPr>
          <a:xfrm>
            <a:off x="719998" y="5611755"/>
            <a:ext cx="2853482" cy="1246248"/>
          </a:xfrm>
          <a:prstGeom prst="rect">
            <a:avLst/>
          </a:prstGeom>
          <a:ln w="12700">
            <a:miter lim="400000"/>
          </a:ln>
        </p:spPr>
      </p:pic>
      <p:sp>
        <p:nvSpPr>
          <p:cNvPr id="117" name="文本框 10"/>
          <p:cNvSpPr txBox="1"/>
          <p:nvPr/>
        </p:nvSpPr>
        <p:spPr>
          <a:xfrm>
            <a:off x="719998" y="539999"/>
            <a:ext cx="1247062"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900">
                <a:solidFill>
                  <a:srgbClr val="FFFFFF"/>
                </a:solidFill>
                <a:latin typeface="方正清刻本悦宋简体"/>
                <a:ea typeface="方正清刻本悦宋简体"/>
                <a:cs typeface="方正清刻本悦宋简体"/>
                <a:sym typeface="方正清刻本悦宋简体"/>
              </a:defRPr>
            </a:pPr>
            <a:r>
              <a:t>SYSU 2023</a:t>
            </a:r>
            <a:endParaRPr>
              <a:latin typeface="思源宋体 CN Heavy"/>
              <a:ea typeface="思源宋体 CN Heavy"/>
              <a:cs typeface="思源宋体 CN Heavy"/>
              <a:sym typeface="思源宋体 CN Heavy"/>
            </a:endParaRPr>
          </a:p>
          <a:p>
            <a:pPr>
              <a:defRPr sz="900">
                <a:solidFill>
                  <a:srgbClr val="FFFFFF"/>
                </a:solidFill>
                <a:latin typeface="方正清刻本悦宋简体"/>
                <a:ea typeface="方正清刻本悦宋简体"/>
                <a:cs typeface="方正清刻本悦宋简体"/>
                <a:sym typeface="方正清刻本悦宋简体"/>
              </a:defRPr>
            </a:pPr>
            <a:r>
              <a:t>PRESENTATION SLIDE</a:t>
            </a:r>
          </a:p>
        </p:txBody>
      </p:sp>
      <p:sp>
        <p:nvSpPr>
          <p:cNvPr id="118" name="直接连接符 25"/>
          <p:cNvSpPr/>
          <p:nvPr/>
        </p:nvSpPr>
        <p:spPr>
          <a:xfrm>
            <a:off x="764986" y="3787037"/>
            <a:ext cx="5328003" cy="3"/>
          </a:xfrm>
          <a:prstGeom prst="line">
            <a:avLst/>
          </a:prstGeom>
          <a:ln w="12700">
            <a:solidFill>
              <a:srgbClr val="FFCC00"/>
            </a:solidFill>
            <a:miter/>
          </a:ln>
        </p:spPr>
        <p:txBody>
          <a:bodyPr lIns="45718" tIns="45718" rIns="45718" bIns="45718"/>
          <a:lstStyle/>
          <a:p>
            <a:endParaRPr/>
          </a:p>
        </p:txBody>
      </p:sp>
      <p:sp>
        <p:nvSpPr>
          <p:cNvPr id="119" name="文本框 28"/>
          <p:cNvSpPr txBox="1"/>
          <p:nvPr/>
        </p:nvSpPr>
        <p:spPr>
          <a:xfrm>
            <a:off x="779982" y="3894706"/>
            <a:ext cx="2946439"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a:solidFill>
                  <a:srgbClr val="FFFFFF"/>
                </a:solidFill>
                <a:latin typeface="方正清刻本悦宋简体"/>
                <a:ea typeface="方正清刻本悦宋简体"/>
                <a:cs typeface="方正清刻本悦宋简体"/>
                <a:sym typeface="方正清刻本悦宋简体"/>
              </a:defRPr>
            </a:lvl1pPr>
          </a:lstStyle>
          <a:p>
            <a:r>
              <a:t>林晓霞 罗明昊 房晓宇 齐志东</a:t>
            </a:r>
          </a:p>
        </p:txBody>
      </p:sp>
      <p:grpSp>
        <p:nvGrpSpPr>
          <p:cNvPr id="124" name="图形 50"/>
          <p:cNvGrpSpPr/>
          <p:nvPr/>
        </p:nvGrpSpPr>
        <p:grpSpPr>
          <a:xfrm>
            <a:off x="719996" y="1756000"/>
            <a:ext cx="1762577" cy="488842"/>
            <a:chOff x="0" y="11"/>
            <a:chExt cx="1762576" cy="488841"/>
          </a:xfrm>
        </p:grpSpPr>
        <p:sp>
          <p:nvSpPr>
            <p:cNvPr id="120" name="任意多边形: 形状 54"/>
            <p:cNvSpPr/>
            <p:nvPr/>
          </p:nvSpPr>
          <p:spPr>
            <a:xfrm>
              <a:off x="1404417" y="21162"/>
              <a:ext cx="358159" cy="446409"/>
            </a:xfrm>
            <a:custGeom>
              <a:avLst/>
              <a:gdLst/>
              <a:ahLst/>
              <a:cxnLst>
                <a:cxn ang="0">
                  <a:pos x="wd2" y="hd2"/>
                </a:cxn>
                <a:cxn ang="5400000">
                  <a:pos x="wd2" y="hd2"/>
                </a:cxn>
                <a:cxn ang="10800000">
                  <a:pos x="wd2" y="hd2"/>
                </a:cxn>
                <a:cxn ang="16200000">
                  <a:pos x="wd2" y="hd2"/>
                </a:cxn>
              </a:cxnLst>
              <a:rect l="0" t="0" r="r" b="b"/>
              <a:pathLst>
                <a:path w="21600" h="21456" extrusionOk="0">
                  <a:moveTo>
                    <a:pt x="14729" y="933"/>
                  </a:moveTo>
                  <a:lnTo>
                    <a:pt x="14729" y="944"/>
                  </a:lnTo>
                  <a:cubicBezTo>
                    <a:pt x="15005" y="1198"/>
                    <a:pt x="15048" y="1467"/>
                    <a:pt x="14729" y="1906"/>
                  </a:cubicBezTo>
                  <a:lnTo>
                    <a:pt x="14729" y="933"/>
                  </a:lnTo>
                  <a:close/>
                  <a:moveTo>
                    <a:pt x="14729" y="4561"/>
                  </a:moveTo>
                  <a:cubicBezTo>
                    <a:pt x="15262" y="4671"/>
                    <a:pt x="16074" y="4693"/>
                    <a:pt x="16198" y="4743"/>
                  </a:cubicBezTo>
                  <a:cubicBezTo>
                    <a:pt x="16411" y="4837"/>
                    <a:pt x="16611" y="4534"/>
                    <a:pt x="16321" y="4352"/>
                  </a:cubicBezTo>
                  <a:cubicBezTo>
                    <a:pt x="16217" y="4280"/>
                    <a:pt x="15927" y="4061"/>
                    <a:pt x="15604" y="3902"/>
                  </a:cubicBezTo>
                  <a:cubicBezTo>
                    <a:pt x="15300" y="3743"/>
                    <a:pt x="14976" y="3599"/>
                    <a:pt x="14734" y="3451"/>
                  </a:cubicBezTo>
                  <a:lnTo>
                    <a:pt x="14734" y="2853"/>
                  </a:lnTo>
                  <a:cubicBezTo>
                    <a:pt x="15010" y="2781"/>
                    <a:pt x="15409" y="2754"/>
                    <a:pt x="15865" y="2732"/>
                  </a:cubicBezTo>
                  <a:cubicBezTo>
                    <a:pt x="16464" y="2698"/>
                    <a:pt x="17224" y="2232"/>
                    <a:pt x="17747" y="2368"/>
                  </a:cubicBezTo>
                  <a:cubicBezTo>
                    <a:pt x="18250" y="2489"/>
                    <a:pt x="18635" y="2451"/>
                    <a:pt x="19367" y="3818"/>
                  </a:cubicBezTo>
                  <a:cubicBezTo>
                    <a:pt x="19476" y="4061"/>
                    <a:pt x="19153" y="4440"/>
                    <a:pt x="18863" y="4803"/>
                  </a:cubicBezTo>
                  <a:cubicBezTo>
                    <a:pt x="18421" y="5352"/>
                    <a:pt x="18303" y="5886"/>
                    <a:pt x="17842" y="6473"/>
                  </a:cubicBezTo>
                  <a:cubicBezTo>
                    <a:pt x="17523" y="6886"/>
                    <a:pt x="16606" y="8105"/>
                    <a:pt x="17091" y="8018"/>
                  </a:cubicBezTo>
                  <a:cubicBezTo>
                    <a:pt x="18820" y="7726"/>
                    <a:pt x="19367" y="7787"/>
                    <a:pt x="20331" y="8469"/>
                  </a:cubicBezTo>
                  <a:cubicBezTo>
                    <a:pt x="20944" y="8908"/>
                    <a:pt x="21557" y="9188"/>
                    <a:pt x="21600" y="9699"/>
                  </a:cubicBezTo>
                  <a:lnTo>
                    <a:pt x="21600" y="9832"/>
                  </a:lnTo>
                  <a:cubicBezTo>
                    <a:pt x="21600" y="9930"/>
                    <a:pt x="21567" y="10025"/>
                    <a:pt x="21524" y="10135"/>
                  </a:cubicBezTo>
                  <a:cubicBezTo>
                    <a:pt x="20531" y="11487"/>
                    <a:pt x="18283" y="10464"/>
                    <a:pt x="16345" y="11097"/>
                  </a:cubicBezTo>
                  <a:cubicBezTo>
                    <a:pt x="16022" y="11388"/>
                    <a:pt x="16131" y="11900"/>
                    <a:pt x="15352" y="12093"/>
                  </a:cubicBezTo>
                  <a:cubicBezTo>
                    <a:pt x="15152" y="12142"/>
                    <a:pt x="14938" y="12214"/>
                    <a:pt x="14739" y="12301"/>
                  </a:cubicBezTo>
                  <a:lnTo>
                    <a:pt x="14739" y="9987"/>
                  </a:lnTo>
                  <a:cubicBezTo>
                    <a:pt x="15414" y="9938"/>
                    <a:pt x="15993" y="9900"/>
                    <a:pt x="16340" y="9877"/>
                  </a:cubicBezTo>
                  <a:cubicBezTo>
                    <a:pt x="16706" y="9855"/>
                    <a:pt x="16906" y="9525"/>
                    <a:pt x="16616" y="9389"/>
                  </a:cubicBezTo>
                  <a:cubicBezTo>
                    <a:pt x="16521" y="9340"/>
                    <a:pt x="15760" y="9355"/>
                    <a:pt x="14734" y="9415"/>
                  </a:cubicBezTo>
                  <a:lnTo>
                    <a:pt x="14734" y="5909"/>
                  </a:lnTo>
                  <a:cubicBezTo>
                    <a:pt x="15114" y="5932"/>
                    <a:pt x="15376" y="5947"/>
                    <a:pt x="15480" y="5826"/>
                  </a:cubicBezTo>
                  <a:cubicBezTo>
                    <a:pt x="15604" y="5716"/>
                    <a:pt x="15604" y="5485"/>
                    <a:pt x="15452" y="5386"/>
                  </a:cubicBezTo>
                  <a:cubicBezTo>
                    <a:pt x="15252" y="5326"/>
                    <a:pt x="14976" y="5288"/>
                    <a:pt x="14734" y="5276"/>
                  </a:cubicBezTo>
                  <a:lnTo>
                    <a:pt x="14734" y="4557"/>
                  </a:lnTo>
                  <a:close/>
                  <a:moveTo>
                    <a:pt x="14729" y="13838"/>
                  </a:moveTo>
                  <a:cubicBezTo>
                    <a:pt x="15233" y="13789"/>
                    <a:pt x="15799" y="13717"/>
                    <a:pt x="16316" y="13668"/>
                  </a:cubicBezTo>
                  <a:cubicBezTo>
                    <a:pt x="17034" y="13596"/>
                    <a:pt x="17481" y="13278"/>
                    <a:pt x="17770" y="13448"/>
                  </a:cubicBezTo>
                  <a:cubicBezTo>
                    <a:pt x="18597" y="13948"/>
                    <a:pt x="18730" y="14020"/>
                    <a:pt x="19144" y="14959"/>
                  </a:cubicBezTo>
                  <a:cubicBezTo>
                    <a:pt x="19509" y="15789"/>
                    <a:pt x="17998" y="16080"/>
                    <a:pt x="17205" y="15936"/>
                  </a:cubicBezTo>
                  <a:cubicBezTo>
                    <a:pt x="16012" y="15705"/>
                    <a:pt x="15694" y="15569"/>
                    <a:pt x="14729" y="15645"/>
                  </a:cubicBezTo>
                  <a:lnTo>
                    <a:pt x="14729" y="13842"/>
                  </a:lnTo>
                  <a:close/>
                  <a:moveTo>
                    <a:pt x="13998" y="308"/>
                  </a:moveTo>
                  <a:cubicBezTo>
                    <a:pt x="14302" y="505"/>
                    <a:pt x="14563" y="759"/>
                    <a:pt x="14729" y="929"/>
                  </a:cubicBezTo>
                  <a:lnTo>
                    <a:pt x="14729" y="1902"/>
                  </a:lnTo>
                  <a:cubicBezTo>
                    <a:pt x="14577" y="2122"/>
                    <a:pt x="14349" y="2376"/>
                    <a:pt x="13998" y="2682"/>
                  </a:cubicBezTo>
                  <a:lnTo>
                    <a:pt x="13998" y="308"/>
                  </a:lnTo>
                  <a:close/>
                  <a:moveTo>
                    <a:pt x="13998" y="3606"/>
                  </a:moveTo>
                  <a:cubicBezTo>
                    <a:pt x="14212" y="3728"/>
                    <a:pt x="14392" y="3875"/>
                    <a:pt x="14287" y="4265"/>
                  </a:cubicBezTo>
                  <a:cubicBezTo>
                    <a:pt x="14240" y="4398"/>
                    <a:pt x="14454" y="4496"/>
                    <a:pt x="14729" y="4557"/>
                  </a:cubicBezTo>
                  <a:lnTo>
                    <a:pt x="14729" y="5276"/>
                  </a:lnTo>
                  <a:cubicBezTo>
                    <a:pt x="14482" y="5254"/>
                    <a:pt x="14240" y="5254"/>
                    <a:pt x="14116" y="5265"/>
                  </a:cubicBezTo>
                  <a:cubicBezTo>
                    <a:pt x="14069" y="5276"/>
                    <a:pt x="14026" y="5292"/>
                    <a:pt x="13998" y="5303"/>
                  </a:cubicBezTo>
                  <a:lnTo>
                    <a:pt x="13998" y="3610"/>
                  </a:lnTo>
                  <a:close/>
                  <a:moveTo>
                    <a:pt x="14729" y="3447"/>
                  </a:moveTo>
                  <a:cubicBezTo>
                    <a:pt x="14558" y="3338"/>
                    <a:pt x="14440" y="3239"/>
                    <a:pt x="14406" y="3141"/>
                  </a:cubicBezTo>
                  <a:cubicBezTo>
                    <a:pt x="14378" y="3008"/>
                    <a:pt x="14497" y="2910"/>
                    <a:pt x="14729" y="2849"/>
                  </a:cubicBezTo>
                  <a:lnTo>
                    <a:pt x="14729" y="3447"/>
                  </a:lnTo>
                  <a:close/>
                  <a:moveTo>
                    <a:pt x="14729" y="12297"/>
                  </a:moveTo>
                  <a:cubicBezTo>
                    <a:pt x="14468" y="12407"/>
                    <a:pt x="14226" y="12543"/>
                    <a:pt x="13998" y="12676"/>
                  </a:cubicBezTo>
                  <a:lnTo>
                    <a:pt x="13998" y="10033"/>
                  </a:lnTo>
                  <a:cubicBezTo>
                    <a:pt x="14259" y="10006"/>
                    <a:pt x="14501" y="9995"/>
                    <a:pt x="14729" y="9983"/>
                  </a:cubicBezTo>
                  <a:lnTo>
                    <a:pt x="14729" y="12297"/>
                  </a:lnTo>
                  <a:close/>
                  <a:moveTo>
                    <a:pt x="13998" y="13880"/>
                  </a:moveTo>
                  <a:cubicBezTo>
                    <a:pt x="14226" y="13880"/>
                    <a:pt x="14473" y="13857"/>
                    <a:pt x="14729" y="13831"/>
                  </a:cubicBezTo>
                  <a:lnTo>
                    <a:pt x="14729" y="15633"/>
                  </a:lnTo>
                  <a:cubicBezTo>
                    <a:pt x="14558" y="15656"/>
                    <a:pt x="14364" y="15683"/>
                    <a:pt x="14131" y="15705"/>
                  </a:cubicBezTo>
                  <a:cubicBezTo>
                    <a:pt x="14083" y="15717"/>
                    <a:pt x="14036" y="15728"/>
                    <a:pt x="13993" y="15766"/>
                  </a:cubicBezTo>
                  <a:lnTo>
                    <a:pt x="13993" y="13880"/>
                  </a:lnTo>
                  <a:close/>
                  <a:moveTo>
                    <a:pt x="14729" y="9412"/>
                  </a:moveTo>
                  <a:cubicBezTo>
                    <a:pt x="14501" y="9423"/>
                    <a:pt x="14254" y="9438"/>
                    <a:pt x="13998" y="9446"/>
                  </a:cubicBezTo>
                  <a:lnTo>
                    <a:pt x="13998" y="7851"/>
                  </a:lnTo>
                  <a:cubicBezTo>
                    <a:pt x="14088" y="7851"/>
                    <a:pt x="14150" y="7840"/>
                    <a:pt x="14193" y="7802"/>
                  </a:cubicBezTo>
                  <a:cubicBezTo>
                    <a:pt x="14316" y="7704"/>
                    <a:pt x="14544" y="7609"/>
                    <a:pt x="14345" y="7450"/>
                  </a:cubicBezTo>
                  <a:cubicBezTo>
                    <a:pt x="14264" y="7378"/>
                    <a:pt x="14193" y="7352"/>
                    <a:pt x="13993" y="7367"/>
                  </a:cubicBezTo>
                  <a:lnTo>
                    <a:pt x="13993" y="5795"/>
                  </a:lnTo>
                  <a:cubicBezTo>
                    <a:pt x="14069" y="5871"/>
                    <a:pt x="14326" y="5932"/>
                    <a:pt x="14587" y="5905"/>
                  </a:cubicBezTo>
                  <a:lnTo>
                    <a:pt x="14725" y="5905"/>
                  </a:lnTo>
                  <a:lnTo>
                    <a:pt x="14725" y="9412"/>
                  </a:lnTo>
                  <a:close/>
                  <a:moveTo>
                    <a:pt x="11703" y="2080"/>
                  </a:moveTo>
                  <a:cubicBezTo>
                    <a:pt x="11793" y="2043"/>
                    <a:pt x="11883" y="1993"/>
                    <a:pt x="11959" y="1936"/>
                  </a:cubicBezTo>
                  <a:cubicBezTo>
                    <a:pt x="12539" y="1463"/>
                    <a:pt x="11912" y="100"/>
                    <a:pt x="13090" y="1"/>
                  </a:cubicBezTo>
                  <a:cubicBezTo>
                    <a:pt x="13409" y="-10"/>
                    <a:pt x="13732" y="123"/>
                    <a:pt x="13993" y="304"/>
                  </a:cubicBezTo>
                  <a:lnTo>
                    <a:pt x="13993" y="2679"/>
                  </a:lnTo>
                  <a:cubicBezTo>
                    <a:pt x="13931" y="2739"/>
                    <a:pt x="13855" y="2800"/>
                    <a:pt x="13793" y="2872"/>
                  </a:cubicBezTo>
                  <a:cubicBezTo>
                    <a:pt x="13732" y="2910"/>
                    <a:pt x="13656" y="2947"/>
                    <a:pt x="13608" y="3239"/>
                  </a:cubicBezTo>
                  <a:cubicBezTo>
                    <a:pt x="13641" y="3432"/>
                    <a:pt x="13822" y="3508"/>
                    <a:pt x="13993" y="3603"/>
                  </a:cubicBezTo>
                  <a:lnTo>
                    <a:pt x="13993" y="5295"/>
                  </a:lnTo>
                  <a:cubicBezTo>
                    <a:pt x="13822" y="5382"/>
                    <a:pt x="13917" y="5602"/>
                    <a:pt x="13974" y="5769"/>
                  </a:cubicBezTo>
                  <a:cubicBezTo>
                    <a:pt x="13974" y="5769"/>
                    <a:pt x="13993" y="5780"/>
                    <a:pt x="13993" y="5791"/>
                  </a:cubicBezTo>
                  <a:lnTo>
                    <a:pt x="13993" y="7363"/>
                  </a:lnTo>
                  <a:lnTo>
                    <a:pt x="13931" y="7363"/>
                  </a:lnTo>
                  <a:cubicBezTo>
                    <a:pt x="13608" y="7412"/>
                    <a:pt x="13670" y="7484"/>
                    <a:pt x="13580" y="7726"/>
                  </a:cubicBezTo>
                  <a:cubicBezTo>
                    <a:pt x="13594" y="7787"/>
                    <a:pt x="13822" y="7848"/>
                    <a:pt x="13993" y="7848"/>
                  </a:cubicBezTo>
                  <a:lnTo>
                    <a:pt x="13993" y="9442"/>
                  </a:lnTo>
                  <a:cubicBezTo>
                    <a:pt x="13703" y="9468"/>
                    <a:pt x="13380" y="9480"/>
                    <a:pt x="13076" y="9503"/>
                  </a:cubicBezTo>
                  <a:cubicBezTo>
                    <a:pt x="12620" y="9525"/>
                    <a:pt x="12159" y="9552"/>
                    <a:pt x="11703" y="9586"/>
                  </a:cubicBezTo>
                  <a:lnTo>
                    <a:pt x="11703" y="8427"/>
                  </a:lnTo>
                  <a:cubicBezTo>
                    <a:pt x="11855" y="8465"/>
                    <a:pt x="12069" y="8454"/>
                    <a:pt x="12159" y="8378"/>
                  </a:cubicBezTo>
                  <a:cubicBezTo>
                    <a:pt x="12420" y="8158"/>
                    <a:pt x="12435" y="8098"/>
                    <a:pt x="12130" y="7999"/>
                  </a:cubicBezTo>
                  <a:cubicBezTo>
                    <a:pt x="12116" y="8022"/>
                    <a:pt x="12007" y="7851"/>
                    <a:pt x="11841" y="7999"/>
                  </a:cubicBezTo>
                  <a:cubicBezTo>
                    <a:pt x="11779" y="8060"/>
                    <a:pt x="11736" y="8098"/>
                    <a:pt x="11703" y="8120"/>
                  </a:cubicBezTo>
                  <a:lnTo>
                    <a:pt x="11703" y="5757"/>
                  </a:lnTo>
                  <a:cubicBezTo>
                    <a:pt x="11855" y="5685"/>
                    <a:pt x="12007" y="5576"/>
                    <a:pt x="12021" y="5488"/>
                  </a:cubicBezTo>
                  <a:cubicBezTo>
                    <a:pt x="12069" y="5197"/>
                    <a:pt x="12083" y="5076"/>
                    <a:pt x="11779" y="5136"/>
                  </a:cubicBezTo>
                  <a:cubicBezTo>
                    <a:pt x="11779" y="5148"/>
                    <a:pt x="11750" y="5159"/>
                    <a:pt x="11703" y="5170"/>
                  </a:cubicBezTo>
                  <a:lnTo>
                    <a:pt x="11703" y="2065"/>
                  </a:lnTo>
                  <a:close/>
                  <a:moveTo>
                    <a:pt x="13993" y="12676"/>
                  </a:moveTo>
                  <a:cubicBezTo>
                    <a:pt x="13475" y="13017"/>
                    <a:pt x="13090" y="13395"/>
                    <a:pt x="13076" y="13626"/>
                  </a:cubicBezTo>
                  <a:cubicBezTo>
                    <a:pt x="13062" y="13857"/>
                    <a:pt x="13442" y="13907"/>
                    <a:pt x="13993" y="13880"/>
                  </a:cubicBezTo>
                  <a:lnTo>
                    <a:pt x="13993" y="15766"/>
                  </a:lnTo>
                  <a:cubicBezTo>
                    <a:pt x="13594" y="16095"/>
                    <a:pt x="13993" y="17716"/>
                    <a:pt x="13622" y="18458"/>
                  </a:cubicBezTo>
                  <a:cubicBezTo>
                    <a:pt x="13332" y="19019"/>
                    <a:pt x="12933" y="19700"/>
                    <a:pt x="12553" y="20162"/>
                  </a:cubicBezTo>
                  <a:cubicBezTo>
                    <a:pt x="12292" y="20465"/>
                    <a:pt x="12002" y="20734"/>
                    <a:pt x="11698" y="20942"/>
                  </a:cubicBezTo>
                  <a:lnTo>
                    <a:pt x="11698" y="10302"/>
                  </a:lnTo>
                  <a:lnTo>
                    <a:pt x="12111" y="10241"/>
                  </a:lnTo>
                  <a:cubicBezTo>
                    <a:pt x="12724" y="10154"/>
                    <a:pt x="13380" y="10082"/>
                    <a:pt x="13993" y="10033"/>
                  </a:cubicBezTo>
                  <a:lnTo>
                    <a:pt x="13993" y="12676"/>
                  </a:lnTo>
                  <a:close/>
                  <a:moveTo>
                    <a:pt x="9147" y="1584"/>
                  </a:moveTo>
                  <a:cubicBezTo>
                    <a:pt x="9603" y="1486"/>
                    <a:pt x="10111" y="1524"/>
                    <a:pt x="10353" y="1694"/>
                  </a:cubicBezTo>
                  <a:cubicBezTo>
                    <a:pt x="10753" y="1974"/>
                    <a:pt x="11256" y="2228"/>
                    <a:pt x="11698" y="2084"/>
                  </a:cubicBezTo>
                  <a:lnTo>
                    <a:pt x="11698" y="5189"/>
                  </a:lnTo>
                  <a:cubicBezTo>
                    <a:pt x="11651" y="5201"/>
                    <a:pt x="11575" y="5227"/>
                    <a:pt x="11532" y="5322"/>
                  </a:cubicBezTo>
                  <a:cubicBezTo>
                    <a:pt x="11380" y="5564"/>
                    <a:pt x="11318" y="5613"/>
                    <a:pt x="11408" y="5860"/>
                  </a:cubicBezTo>
                  <a:cubicBezTo>
                    <a:pt x="11451" y="5882"/>
                    <a:pt x="11575" y="5848"/>
                    <a:pt x="11698" y="5773"/>
                  </a:cubicBezTo>
                  <a:lnTo>
                    <a:pt x="11698" y="8135"/>
                  </a:lnTo>
                  <a:cubicBezTo>
                    <a:pt x="11657" y="8176"/>
                    <a:pt x="11616" y="8253"/>
                    <a:pt x="11575" y="8366"/>
                  </a:cubicBezTo>
                  <a:cubicBezTo>
                    <a:pt x="11575" y="8404"/>
                    <a:pt x="11636" y="8427"/>
                    <a:pt x="11698" y="8438"/>
                  </a:cubicBezTo>
                  <a:lnTo>
                    <a:pt x="11698" y="9597"/>
                  </a:lnTo>
                  <a:cubicBezTo>
                    <a:pt x="11161" y="9646"/>
                    <a:pt x="10643" y="9696"/>
                    <a:pt x="10154" y="9779"/>
                  </a:cubicBezTo>
                  <a:cubicBezTo>
                    <a:pt x="9954" y="9817"/>
                    <a:pt x="9541" y="9839"/>
                    <a:pt x="9208" y="10010"/>
                  </a:cubicBezTo>
                  <a:cubicBezTo>
                    <a:pt x="9194" y="10010"/>
                    <a:pt x="9161" y="10021"/>
                    <a:pt x="9147" y="10036"/>
                  </a:cubicBezTo>
                  <a:lnTo>
                    <a:pt x="9147" y="8211"/>
                  </a:lnTo>
                  <a:cubicBezTo>
                    <a:pt x="9527" y="8041"/>
                    <a:pt x="9912" y="7772"/>
                    <a:pt x="9954" y="7579"/>
                  </a:cubicBezTo>
                  <a:cubicBezTo>
                    <a:pt x="10059" y="6821"/>
                    <a:pt x="10045" y="6435"/>
                    <a:pt x="9265" y="6590"/>
                  </a:cubicBezTo>
                  <a:cubicBezTo>
                    <a:pt x="9265" y="6617"/>
                    <a:pt x="9218" y="6628"/>
                    <a:pt x="9142" y="6640"/>
                  </a:cubicBezTo>
                  <a:lnTo>
                    <a:pt x="9142" y="5167"/>
                  </a:lnTo>
                  <a:cubicBezTo>
                    <a:pt x="9522" y="4996"/>
                    <a:pt x="10011" y="4580"/>
                    <a:pt x="10087" y="4216"/>
                  </a:cubicBezTo>
                  <a:cubicBezTo>
                    <a:pt x="10178" y="3485"/>
                    <a:pt x="9874" y="2974"/>
                    <a:pt x="9142" y="3095"/>
                  </a:cubicBezTo>
                  <a:lnTo>
                    <a:pt x="9142" y="1584"/>
                  </a:lnTo>
                  <a:close/>
                  <a:moveTo>
                    <a:pt x="11698" y="20946"/>
                  </a:moveTo>
                  <a:cubicBezTo>
                    <a:pt x="10981" y="21435"/>
                    <a:pt x="10249" y="21590"/>
                    <a:pt x="9836" y="21336"/>
                  </a:cubicBezTo>
                  <a:cubicBezTo>
                    <a:pt x="9679" y="21238"/>
                    <a:pt x="9465" y="21033"/>
                    <a:pt x="9147" y="20749"/>
                  </a:cubicBezTo>
                  <a:lnTo>
                    <a:pt x="9147" y="18572"/>
                  </a:lnTo>
                  <a:cubicBezTo>
                    <a:pt x="9774" y="18534"/>
                    <a:pt x="10292" y="18473"/>
                    <a:pt x="10415" y="18292"/>
                  </a:cubicBezTo>
                  <a:cubicBezTo>
                    <a:pt x="10843" y="17709"/>
                    <a:pt x="10809" y="17133"/>
                    <a:pt x="10719" y="16440"/>
                  </a:cubicBezTo>
                  <a:cubicBezTo>
                    <a:pt x="10734" y="16175"/>
                    <a:pt x="10263" y="16330"/>
                    <a:pt x="9512" y="16258"/>
                  </a:cubicBezTo>
                  <a:cubicBezTo>
                    <a:pt x="9389" y="16247"/>
                    <a:pt x="9280" y="16247"/>
                    <a:pt x="9147" y="16247"/>
                  </a:cubicBezTo>
                  <a:lnTo>
                    <a:pt x="9147" y="14543"/>
                  </a:lnTo>
                  <a:cubicBezTo>
                    <a:pt x="9408" y="14531"/>
                    <a:pt x="9636" y="14509"/>
                    <a:pt x="9759" y="14395"/>
                  </a:cubicBezTo>
                  <a:cubicBezTo>
                    <a:pt x="10097" y="14092"/>
                    <a:pt x="9408" y="13774"/>
                    <a:pt x="9470" y="13494"/>
                  </a:cubicBezTo>
                  <a:cubicBezTo>
                    <a:pt x="9546" y="13020"/>
                    <a:pt x="11042" y="12884"/>
                    <a:pt x="11199" y="12570"/>
                  </a:cubicBezTo>
                  <a:cubicBezTo>
                    <a:pt x="11351" y="12206"/>
                    <a:pt x="11613" y="12399"/>
                    <a:pt x="11670" y="11971"/>
                  </a:cubicBezTo>
                  <a:cubicBezTo>
                    <a:pt x="11717" y="11570"/>
                    <a:pt x="10558" y="11994"/>
                    <a:pt x="10083" y="12104"/>
                  </a:cubicBezTo>
                  <a:cubicBezTo>
                    <a:pt x="9731" y="12187"/>
                    <a:pt x="9441" y="12225"/>
                    <a:pt x="9151" y="12286"/>
                  </a:cubicBezTo>
                  <a:lnTo>
                    <a:pt x="9151" y="10692"/>
                  </a:lnTo>
                  <a:cubicBezTo>
                    <a:pt x="9869" y="10559"/>
                    <a:pt x="10738" y="10423"/>
                    <a:pt x="11703" y="10302"/>
                  </a:cubicBezTo>
                  <a:lnTo>
                    <a:pt x="11703" y="20942"/>
                  </a:lnTo>
                  <a:close/>
                  <a:moveTo>
                    <a:pt x="3815" y="9768"/>
                  </a:moveTo>
                  <a:cubicBezTo>
                    <a:pt x="4153" y="9548"/>
                    <a:pt x="4062" y="6371"/>
                    <a:pt x="3877" y="5398"/>
                  </a:cubicBezTo>
                  <a:cubicBezTo>
                    <a:pt x="3649" y="4909"/>
                    <a:pt x="3587" y="4239"/>
                    <a:pt x="3678" y="3887"/>
                  </a:cubicBezTo>
                  <a:cubicBezTo>
                    <a:pt x="3801" y="3387"/>
                    <a:pt x="4139" y="3266"/>
                    <a:pt x="4533" y="3425"/>
                  </a:cubicBezTo>
                  <a:cubicBezTo>
                    <a:pt x="4975" y="3606"/>
                    <a:pt x="5464" y="4144"/>
                    <a:pt x="5987" y="4996"/>
                  </a:cubicBezTo>
                  <a:cubicBezTo>
                    <a:pt x="6338" y="5579"/>
                    <a:pt x="5958" y="5496"/>
                    <a:pt x="5958" y="5716"/>
                  </a:cubicBezTo>
                  <a:cubicBezTo>
                    <a:pt x="5930" y="6799"/>
                    <a:pt x="5806" y="7897"/>
                    <a:pt x="5787" y="8628"/>
                  </a:cubicBezTo>
                  <a:cubicBezTo>
                    <a:pt x="5787" y="9067"/>
                    <a:pt x="6538" y="9112"/>
                    <a:pt x="6662" y="8847"/>
                  </a:cubicBezTo>
                  <a:cubicBezTo>
                    <a:pt x="6785" y="7068"/>
                    <a:pt x="6509" y="4697"/>
                    <a:pt x="6709" y="3648"/>
                  </a:cubicBezTo>
                  <a:cubicBezTo>
                    <a:pt x="6738" y="2978"/>
                    <a:pt x="6372" y="2126"/>
                    <a:pt x="6723" y="1921"/>
                  </a:cubicBezTo>
                  <a:cubicBezTo>
                    <a:pt x="7122" y="1679"/>
                    <a:pt x="8035" y="1823"/>
                    <a:pt x="8448" y="1993"/>
                  </a:cubicBezTo>
                  <a:cubicBezTo>
                    <a:pt x="8771" y="2126"/>
                    <a:pt x="8752" y="1686"/>
                    <a:pt x="8999" y="1626"/>
                  </a:cubicBezTo>
                  <a:cubicBezTo>
                    <a:pt x="9047" y="1603"/>
                    <a:pt x="9108" y="1588"/>
                    <a:pt x="9151" y="1588"/>
                  </a:cubicBezTo>
                  <a:lnTo>
                    <a:pt x="9151" y="3099"/>
                  </a:lnTo>
                  <a:cubicBezTo>
                    <a:pt x="9151" y="3099"/>
                    <a:pt x="9118" y="3110"/>
                    <a:pt x="9090" y="3110"/>
                  </a:cubicBezTo>
                  <a:cubicBezTo>
                    <a:pt x="8966" y="3194"/>
                    <a:pt x="8999" y="3319"/>
                    <a:pt x="8999" y="3391"/>
                  </a:cubicBezTo>
                  <a:cubicBezTo>
                    <a:pt x="8909" y="4061"/>
                    <a:pt x="8771" y="4599"/>
                    <a:pt x="8785" y="5216"/>
                  </a:cubicBezTo>
                  <a:cubicBezTo>
                    <a:pt x="8842" y="5265"/>
                    <a:pt x="8999" y="5242"/>
                    <a:pt x="9151" y="5167"/>
                  </a:cubicBezTo>
                  <a:lnTo>
                    <a:pt x="9151" y="6640"/>
                  </a:lnTo>
                  <a:cubicBezTo>
                    <a:pt x="8980" y="6678"/>
                    <a:pt x="8709" y="6750"/>
                    <a:pt x="8676" y="7102"/>
                  </a:cubicBezTo>
                  <a:cubicBezTo>
                    <a:pt x="8614" y="7772"/>
                    <a:pt x="8111" y="7761"/>
                    <a:pt x="8372" y="8382"/>
                  </a:cubicBezTo>
                  <a:cubicBezTo>
                    <a:pt x="8477" y="8454"/>
                    <a:pt x="8814" y="8370"/>
                    <a:pt x="9151" y="8211"/>
                  </a:cubicBezTo>
                  <a:lnTo>
                    <a:pt x="9151" y="10036"/>
                  </a:lnTo>
                  <a:cubicBezTo>
                    <a:pt x="8923" y="10180"/>
                    <a:pt x="8738" y="10449"/>
                    <a:pt x="8434" y="10487"/>
                  </a:cubicBezTo>
                  <a:cubicBezTo>
                    <a:pt x="7911" y="10548"/>
                    <a:pt x="7488" y="10525"/>
                    <a:pt x="7208" y="10563"/>
                  </a:cubicBezTo>
                  <a:cubicBezTo>
                    <a:pt x="6828" y="10601"/>
                    <a:pt x="6628" y="10673"/>
                    <a:pt x="6186" y="10722"/>
                  </a:cubicBezTo>
                  <a:cubicBezTo>
                    <a:pt x="5787" y="10771"/>
                    <a:pt x="4870" y="10892"/>
                    <a:pt x="4276" y="11305"/>
                  </a:cubicBezTo>
                  <a:cubicBezTo>
                    <a:pt x="3711" y="11695"/>
                    <a:pt x="3635" y="12827"/>
                    <a:pt x="3331" y="13304"/>
                  </a:cubicBezTo>
                  <a:cubicBezTo>
                    <a:pt x="3069" y="13706"/>
                    <a:pt x="2794" y="14107"/>
                    <a:pt x="2585" y="14448"/>
                  </a:cubicBezTo>
                  <a:cubicBezTo>
                    <a:pt x="2295" y="14872"/>
                    <a:pt x="2048" y="15217"/>
                    <a:pt x="1482" y="15323"/>
                  </a:cubicBezTo>
                  <a:cubicBezTo>
                    <a:pt x="703" y="15470"/>
                    <a:pt x="76" y="14702"/>
                    <a:pt x="0" y="14217"/>
                  </a:cubicBezTo>
                  <a:lnTo>
                    <a:pt x="0" y="14035"/>
                  </a:lnTo>
                  <a:cubicBezTo>
                    <a:pt x="228" y="13331"/>
                    <a:pt x="428" y="12755"/>
                    <a:pt x="504" y="12112"/>
                  </a:cubicBezTo>
                  <a:cubicBezTo>
                    <a:pt x="546" y="11672"/>
                    <a:pt x="352" y="11260"/>
                    <a:pt x="413" y="10907"/>
                  </a:cubicBezTo>
                  <a:cubicBezTo>
                    <a:pt x="475" y="10567"/>
                    <a:pt x="765" y="10419"/>
                    <a:pt x="960" y="10249"/>
                  </a:cubicBezTo>
                  <a:cubicBezTo>
                    <a:pt x="1193" y="10029"/>
                    <a:pt x="1421" y="9775"/>
                    <a:pt x="1829" y="9836"/>
                  </a:cubicBezTo>
                  <a:cubicBezTo>
                    <a:pt x="2167" y="9885"/>
                    <a:pt x="2366" y="10089"/>
                    <a:pt x="2704" y="10116"/>
                  </a:cubicBezTo>
                  <a:cubicBezTo>
                    <a:pt x="3207" y="10165"/>
                    <a:pt x="3468" y="10006"/>
                    <a:pt x="3820" y="9775"/>
                  </a:cubicBezTo>
                  <a:close/>
                  <a:moveTo>
                    <a:pt x="9147" y="20749"/>
                  </a:moveTo>
                  <a:cubicBezTo>
                    <a:pt x="8904" y="20530"/>
                    <a:pt x="8610" y="20276"/>
                    <a:pt x="8244" y="20007"/>
                  </a:cubicBezTo>
                  <a:cubicBezTo>
                    <a:pt x="7683" y="19606"/>
                    <a:pt x="6719" y="19314"/>
                    <a:pt x="6215" y="18935"/>
                  </a:cubicBezTo>
                  <a:cubicBezTo>
                    <a:pt x="5892" y="18511"/>
                    <a:pt x="7788" y="18629"/>
                    <a:pt x="9147" y="18572"/>
                  </a:cubicBezTo>
                  <a:lnTo>
                    <a:pt x="9147" y="20749"/>
                  </a:lnTo>
                  <a:close/>
                  <a:moveTo>
                    <a:pt x="9147" y="16243"/>
                  </a:moveTo>
                  <a:lnTo>
                    <a:pt x="9147" y="14539"/>
                  </a:lnTo>
                  <a:cubicBezTo>
                    <a:pt x="8918" y="14550"/>
                    <a:pt x="8657" y="14550"/>
                    <a:pt x="8458" y="14562"/>
                  </a:cubicBezTo>
                  <a:cubicBezTo>
                    <a:pt x="7160" y="14694"/>
                    <a:pt x="5507" y="14562"/>
                    <a:pt x="4272" y="14819"/>
                  </a:cubicBezTo>
                  <a:cubicBezTo>
                    <a:pt x="2989" y="15099"/>
                    <a:pt x="3264" y="15527"/>
                    <a:pt x="3877" y="15974"/>
                  </a:cubicBezTo>
                  <a:cubicBezTo>
                    <a:pt x="4181" y="16205"/>
                    <a:pt x="4272" y="16376"/>
                    <a:pt x="5098" y="16705"/>
                  </a:cubicBezTo>
                  <a:cubicBezTo>
                    <a:pt x="5911" y="17023"/>
                    <a:pt x="7849" y="16281"/>
                    <a:pt x="9147" y="16243"/>
                  </a:cubicBezTo>
                  <a:close/>
                  <a:moveTo>
                    <a:pt x="9147" y="12286"/>
                  </a:moveTo>
                  <a:lnTo>
                    <a:pt x="9147" y="10692"/>
                  </a:lnTo>
                  <a:cubicBezTo>
                    <a:pt x="8505" y="10813"/>
                    <a:pt x="7968" y="10934"/>
                    <a:pt x="7602" y="11082"/>
                  </a:cubicBezTo>
                  <a:cubicBezTo>
                    <a:pt x="7251" y="11214"/>
                    <a:pt x="6258" y="11680"/>
                    <a:pt x="5906" y="11835"/>
                  </a:cubicBezTo>
                  <a:cubicBezTo>
                    <a:pt x="5065" y="12225"/>
                    <a:pt x="5250" y="12517"/>
                    <a:pt x="5616" y="12771"/>
                  </a:cubicBezTo>
                  <a:cubicBezTo>
                    <a:pt x="6486" y="13354"/>
                    <a:pt x="7726" y="13062"/>
                    <a:pt x="7954" y="12869"/>
                  </a:cubicBezTo>
                  <a:cubicBezTo>
                    <a:pt x="8396" y="12494"/>
                    <a:pt x="8766" y="12369"/>
                    <a:pt x="9147" y="12286"/>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sp>
          <p:nvSpPr>
            <p:cNvPr id="121" name="任意多边形: 形状 55"/>
            <p:cNvSpPr/>
            <p:nvPr/>
          </p:nvSpPr>
          <p:spPr>
            <a:xfrm>
              <a:off x="884699" y="72655"/>
              <a:ext cx="386871" cy="343645"/>
            </a:xfrm>
            <a:custGeom>
              <a:avLst/>
              <a:gdLst/>
              <a:ahLst/>
              <a:cxnLst>
                <a:cxn ang="0">
                  <a:pos x="wd2" y="hd2"/>
                </a:cxn>
                <a:cxn ang="5400000">
                  <a:pos x="wd2" y="hd2"/>
                </a:cxn>
                <a:cxn ang="10800000">
                  <a:pos x="wd2" y="hd2"/>
                </a:cxn>
                <a:cxn ang="16200000">
                  <a:pos x="wd2" y="hd2"/>
                </a:cxn>
              </a:cxnLst>
              <a:rect l="0" t="0" r="r" b="b"/>
              <a:pathLst>
                <a:path w="20950" h="21114" extrusionOk="0">
                  <a:moveTo>
                    <a:pt x="4986" y="6201"/>
                  </a:moveTo>
                  <a:cubicBezTo>
                    <a:pt x="6032" y="6234"/>
                    <a:pt x="6701" y="6109"/>
                    <a:pt x="6689" y="5891"/>
                  </a:cubicBezTo>
                  <a:cubicBezTo>
                    <a:pt x="6731" y="4908"/>
                    <a:pt x="6744" y="3243"/>
                    <a:pt x="6484" y="1970"/>
                  </a:cubicBezTo>
                  <a:cubicBezTo>
                    <a:pt x="6347" y="1316"/>
                    <a:pt x="6774" y="909"/>
                    <a:pt x="7085" y="696"/>
                  </a:cubicBezTo>
                  <a:cubicBezTo>
                    <a:pt x="7866" y="183"/>
                    <a:pt x="8075" y="-49"/>
                    <a:pt x="8502" y="9"/>
                  </a:cubicBezTo>
                  <a:cubicBezTo>
                    <a:pt x="9270" y="135"/>
                    <a:pt x="9833" y="677"/>
                    <a:pt x="10366" y="1471"/>
                  </a:cubicBezTo>
                  <a:cubicBezTo>
                    <a:pt x="10626" y="1892"/>
                    <a:pt x="10831" y="1302"/>
                    <a:pt x="10528" y="3417"/>
                  </a:cubicBezTo>
                  <a:cubicBezTo>
                    <a:pt x="10366" y="4506"/>
                    <a:pt x="10515" y="4584"/>
                    <a:pt x="10652" y="4743"/>
                  </a:cubicBezTo>
                  <a:cubicBezTo>
                    <a:pt x="11078" y="4947"/>
                    <a:pt x="11531" y="4787"/>
                    <a:pt x="12188" y="4555"/>
                  </a:cubicBezTo>
                  <a:cubicBezTo>
                    <a:pt x="12998" y="4308"/>
                    <a:pt x="13271" y="2889"/>
                    <a:pt x="14863" y="5039"/>
                  </a:cubicBezTo>
                  <a:cubicBezTo>
                    <a:pt x="15084" y="5286"/>
                    <a:pt x="15247" y="5644"/>
                    <a:pt x="14956" y="6094"/>
                  </a:cubicBezTo>
                  <a:cubicBezTo>
                    <a:pt x="14615" y="6622"/>
                    <a:pt x="13792" y="6922"/>
                    <a:pt x="12870" y="7512"/>
                  </a:cubicBezTo>
                  <a:cubicBezTo>
                    <a:pt x="11663" y="8272"/>
                    <a:pt x="9700" y="8418"/>
                    <a:pt x="9978" y="9396"/>
                  </a:cubicBezTo>
                  <a:cubicBezTo>
                    <a:pt x="10801" y="11729"/>
                    <a:pt x="13037" y="15093"/>
                    <a:pt x="15985" y="17427"/>
                  </a:cubicBezTo>
                  <a:cubicBezTo>
                    <a:pt x="16740" y="18017"/>
                    <a:pt x="17657" y="18516"/>
                    <a:pt x="18702" y="18845"/>
                  </a:cubicBezTo>
                  <a:cubicBezTo>
                    <a:pt x="20212" y="19310"/>
                    <a:pt x="21471" y="19668"/>
                    <a:pt x="20733" y="20104"/>
                  </a:cubicBezTo>
                  <a:cubicBezTo>
                    <a:pt x="19594" y="20772"/>
                    <a:pt x="15358" y="21551"/>
                    <a:pt x="14163" y="20820"/>
                  </a:cubicBezTo>
                  <a:cubicBezTo>
                    <a:pt x="12943" y="20075"/>
                    <a:pt x="9252" y="13443"/>
                    <a:pt x="8608" y="12135"/>
                  </a:cubicBezTo>
                  <a:cubicBezTo>
                    <a:pt x="8583" y="12073"/>
                    <a:pt x="8472" y="12073"/>
                    <a:pt x="8416" y="12247"/>
                  </a:cubicBezTo>
                  <a:cubicBezTo>
                    <a:pt x="7729" y="13961"/>
                    <a:pt x="6275" y="17165"/>
                    <a:pt x="4794" y="18487"/>
                  </a:cubicBezTo>
                  <a:cubicBezTo>
                    <a:pt x="4150" y="19077"/>
                    <a:pt x="3190" y="18768"/>
                    <a:pt x="2887" y="18521"/>
                  </a:cubicBezTo>
                  <a:cubicBezTo>
                    <a:pt x="2559" y="18225"/>
                    <a:pt x="404" y="17693"/>
                    <a:pt x="63" y="16933"/>
                  </a:cubicBezTo>
                  <a:cubicBezTo>
                    <a:pt x="-129" y="16449"/>
                    <a:pt x="161" y="16420"/>
                    <a:pt x="396" y="16371"/>
                  </a:cubicBezTo>
                  <a:cubicBezTo>
                    <a:pt x="3237" y="16245"/>
                    <a:pt x="3621" y="15311"/>
                    <a:pt x="4278" y="14721"/>
                  </a:cubicBezTo>
                  <a:cubicBezTo>
                    <a:pt x="6019" y="13196"/>
                    <a:pt x="6279" y="10562"/>
                    <a:pt x="6049" y="10456"/>
                  </a:cubicBezTo>
                  <a:cubicBezTo>
                    <a:pt x="3455" y="10736"/>
                    <a:pt x="2550" y="11095"/>
                    <a:pt x="1740" y="10020"/>
                  </a:cubicBezTo>
                  <a:cubicBezTo>
                    <a:pt x="136" y="6360"/>
                    <a:pt x="1437" y="5741"/>
                    <a:pt x="2947" y="5958"/>
                  </a:cubicBezTo>
                  <a:cubicBezTo>
                    <a:pt x="3702" y="6084"/>
                    <a:pt x="4717" y="6191"/>
                    <a:pt x="4991" y="6205"/>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sp>
          <p:nvSpPr>
            <p:cNvPr id="122" name="任意多边形: 形状 56"/>
            <p:cNvSpPr/>
            <p:nvPr/>
          </p:nvSpPr>
          <p:spPr>
            <a:xfrm>
              <a:off x="457775" y="97090"/>
              <a:ext cx="294142" cy="294885"/>
            </a:xfrm>
            <a:custGeom>
              <a:avLst/>
              <a:gdLst/>
              <a:ahLst/>
              <a:cxnLst>
                <a:cxn ang="0">
                  <a:pos x="wd2" y="hd2"/>
                </a:cxn>
                <a:cxn ang="5400000">
                  <a:pos x="wd2" y="hd2"/>
                </a:cxn>
                <a:cxn ang="10800000">
                  <a:pos x="wd2" y="hd2"/>
                </a:cxn>
                <a:cxn ang="16200000">
                  <a:pos x="wd2" y="hd2"/>
                </a:cxn>
              </a:cxnLst>
              <a:rect l="0" t="0" r="r" b="b"/>
              <a:pathLst>
                <a:path w="21148" h="21309" extrusionOk="0">
                  <a:moveTo>
                    <a:pt x="2670" y="9626"/>
                  </a:moveTo>
                  <a:cubicBezTo>
                    <a:pt x="3089" y="9756"/>
                    <a:pt x="3435" y="9990"/>
                    <a:pt x="3797" y="10690"/>
                  </a:cubicBezTo>
                  <a:cubicBezTo>
                    <a:pt x="4817" y="12335"/>
                    <a:pt x="4398" y="14408"/>
                    <a:pt x="4692" y="15706"/>
                  </a:cubicBezTo>
                  <a:cubicBezTo>
                    <a:pt x="4947" y="15871"/>
                    <a:pt x="5621" y="15723"/>
                    <a:pt x="6369" y="15615"/>
                  </a:cubicBezTo>
                  <a:cubicBezTo>
                    <a:pt x="7372" y="15450"/>
                    <a:pt x="8465" y="15250"/>
                    <a:pt x="8425" y="14977"/>
                  </a:cubicBezTo>
                  <a:cubicBezTo>
                    <a:pt x="8284" y="13588"/>
                    <a:pt x="8499" y="4541"/>
                    <a:pt x="8295" y="3300"/>
                  </a:cubicBezTo>
                  <a:cubicBezTo>
                    <a:pt x="8261" y="3169"/>
                    <a:pt x="8188" y="2771"/>
                    <a:pt x="8154" y="2640"/>
                  </a:cubicBezTo>
                  <a:cubicBezTo>
                    <a:pt x="7695" y="551"/>
                    <a:pt x="9660" y="-53"/>
                    <a:pt x="10250" y="4"/>
                  </a:cubicBezTo>
                  <a:cubicBezTo>
                    <a:pt x="11269" y="112"/>
                    <a:pt x="13292" y="2036"/>
                    <a:pt x="12997" y="2913"/>
                  </a:cubicBezTo>
                  <a:cubicBezTo>
                    <a:pt x="12453" y="3830"/>
                    <a:pt x="12397" y="6409"/>
                    <a:pt x="12380" y="8880"/>
                  </a:cubicBezTo>
                  <a:cubicBezTo>
                    <a:pt x="12363" y="10963"/>
                    <a:pt x="12323" y="13019"/>
                    <a:pt x="12436" y="13787"/>
                  </a:cubicBezTo>
                  <a:cubicBezTo>
                    <a:pt x="12436" y="14425"/>
                    <a:pt x="15042" y="13622"/>
                    <a:pt x="15914" y="13275"/>
                  </a:cubicBezTo>
                  <a:cubicBezTo>
                    <a:pt x="17008" y="13070"/>
                    <a:pt x="16770" y="9614"/>
                    <a:pt x="17699" y="8971"/>
                  </a:cubicBezTo>
                  <a:cubicBezTo>
                    <a:pt x="18158" y="8658"/>
                    <a:pt x="20741" y="9096"/>
                    <a:pt x="21143" y="11276"/>
                  </a:cubicBezTo>
                  <a:cubicBezTo>
                    <a:pt x="21194" y="12466"/>
                    <a:pt x="20848" y="14004"/>
                    <a:pt x="20559" y="15489"/>
                  </a:cubicBezTo>
                  <a:cubicBezTo>
                    <a:pt x="20361" y="16531"/>
                    <a:pt x="20197" y="17778"/>
                    <a:pt x="20157" y="18251"/>
                  </a:cubicBezTo>
                  <a:cubicBezTo>
                    <a:pt x="20123" y="18746"/>
                    <a:pt x="18118" y="20813"/>
                    <a:pt x="17444" y="21291"/>
                  </a:cubicBezTo>
                  <a:cubicBezTo>
                    <a:pt x="16385" y="21547"/>
                    <a:pt x="16062" y="19059"/>
                    <a:pt x="16062" y="17704"/>
                  </a:cubicBezTo>
                  <a:cubicBezTo>
                    <a:pt x="16062" y="16970"/>
                    <a:pt x="16079" y="16736"/>
                    <a:pt x="15880" y="16565"/>
                  </a:cubicBezTo>
                  <a:cubicBezTo>
                    <a:pt x="15263" y="16514"/>
                    <a:pt x="13637" y="16787"/>
                    <a:pt x="12708" y="17300"/>
                  </a:cubicBezTo>
                  <a:cubicBezTo>
                    <a:pt x="12198" y="17573"/>
                    <a:pt x="12017" y="18308"/>
                    <a:pt x="11343" y="18433"/>
                  </a:cubicBezTo>
                  <a:cubicBezTo>
                    <a:pt x="8647" y="18325"/>
                    <a:pt x="5899" y="18871"/>
                    <a:pt x="5480" y="19292"/>
                  </a:cubicBezTo>
                  <a:cubicBezTo>
                    <a:pt x="5242" y="19532"/>
                    <a:pt x="3967" y="20630"/>
                    <a:pt x="3746" y="20938"/>
                  </a:cubicBezTo>
                  <a:cubicBezTo>
                    <a:pt x="3531" y="21234"/>
                    <a:pt x="2579" y="20921"/>
                    <a:pt x="2291" y="21029"/>
                  </a:cubicBezTo>
                  <a:cubicBezTo>
                    <a:pt x="1599" y="21251"/>
                    <a:pt x="1197" y="20021"/>
                    <a:pt x="415" y="18996"/>
                  </a:cubicBezTo>
                  <a:cubicBezTo>
                    <a:pt x="-406" y="17955"/>
                    <a:pt x="161" y="17328"/>
                    <a:pt x="653" y="16178"/>
                  </a:cubicBezTo>
                  <a:cubicBezTo>
                    <a:pt x="1180" y="14897"/>
                    <a:pt x="1362" y="12643"/>
                    <a:pt x="1237" y="11106"/>
                  </a:cubicBezTo>
                  <a:cubicBezTo>
                    <a:pt x="1237" y="10320"/>
                    <a:pt x="1197" y="9421"/>
                    <a:pt x="2676" y="9620"/>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sp>
          <p:nvSpPr>
            <p:cNvPr id="123" name="任意多边形: 形状 57"/>
            <p:cNvSpPr/>
            <p:nvPr/>
          </p:nvSpPr>
          <p:spPr>
            <a:xfrm>
              <a:off x="-1" y="11"/>
              <a:ext cx="324957" cy="488843"/>
            </a:xfrm>
            <a:custGeom>
              <a:avLst/>
              <a:gdLst/>
              <a:ahLst/>
              <a:cxnLst>
                <a:cxn ang="0">
                  <a:pos x="wd2" y="hd2"/>
                </a:cxn>
                <a:cxn ang="5400000">
                  <a:pos x="wd2" y="hd2"/>
                </a:cxn>
                <a:cxn ang="10800000">
                  <a:pos x="wd2" y="hd2"/>
                </a:cxn>
                <a:cxn ang="16200000">
                  <a:pos x="wd2" y="hd2"/>
                </a:cxn>
              </a:cxnLst>
              <a:rect l="0" t="0" r="r" b="b"/>
              <a:pathLst>
                <a:path w="21421" h="21548" extrusionOk="0">
                  <a:moveTo>
                    <a:pt x="14173" y="3764"/>
                  </a:moveTo>
                  <a:cubicBezTo>
                    <a:pt x="14594" y="3775"/>
                    <a:pt x="15077" y="3775"/>
                    <a:pt x="15560" y="3754"/>
                  </a:cubicBezTo>
                  <a:cubicBezTo>
                    <a:pt x="16427" y="3685"/>
                    <a:pt x="17513" y="3195"/>
                    <a:pt x="18297" y="3185"/>
                  </a:cubicBezTo>
                  <a:cubicBezTo>
                    <a:pt x="19434" y="3185"/>
                    <a:pt x="20987" y="4258"/>
                    <a:pt x="21366" y="4938"/>
                  </a:cubicBezTo>
                  <a:cubicBezTo>
                    <a:pt x="21600" y="5529"/>
                    <a:pt x="21050" y="5997"/>
                    <a:pt x="20432" y="6223"/>
                  </a:cubicBezTo>
                  <a:lnTo>
                    <a:pt x="19897" y="6324"/>
                  </a:lnTo>
                  <a:cubicBezTo>
                    <a:pt x="19294" y="6536"/>
                    <a:pt x="18209" y="7487"/>
                    <a:pt x="18261" y="7675"/>
                  </a:cubicBezTo>
                  <a:cubicBezTo>
                    <a:pt x="18224" y="7953"/>
                    <a:pt x="18224" y="8144"/>
                    <a:pt x="18661" y="8355"/>
                  </a:cubicBezTo>
                  <a:cubicBezTo>
                    <a:pt x="18931" y="8612"/>
                    <a:pt x="18276" y="9706"/>
                    <a:pt x="17476" y="9918"/>
                  </a:cubicBezTo>
                  <a:cubicBezTo>
                    <a:pt x="17243" y="10008"/>
                    <a:pt x="17025" y="10095"/>
                    <a:pt x="16422" y="10106"/>
                  </a:cubicBezTo>
                  <a:cubicBezTo>
                    <a:pt x="15669" y="10085"/>
                    <a:pt x="14921" y="10206"/>
                    <a:pt x="14168" y="10418"/>
                  </a:cubicBezTo>
                  <a:lnTo>
                    <a:pt x="14168" y="7494"/>
                  </a:lnTo>
                  <a:cubicBezTo>
                    <a:pt x="14521" y="7327"/>
                    <a:pt x="14786" y="7126"/>
                    <a:pt x="14885" y="6980"/>
                  </a:cubicBezTo>
                  <a:cubicBezTo>
                    <a:pt x="15321" y="6591"/>
                    <a:pt x="15856" y="5931"/>
                    <a:pt x="15524" y="5428"/>
                  </a:cubicBezTo>
                  <a:cubicBezTo>
                    <a:pt x="15207" y="5272"/>
                    <a:pt x="14672" y="5251"/>
                    <a:pt x="14168" y="5292"/>
                  </a:cubicBezTo>
                  <a:lnTo>
                    <a:pt x="14168" y="3761"/>
                  </a:lnTo>
                  <a:close/>
                  <a:moveTo>
                    <a:pt x="6778" y="5195"/>
                  </a:moveTo>
                  <a:cubicBezTo>
                    <a:pt x="7494" y="4928"/>
                    <a:pt x="7998" y="4758"/>
                    <a:pt x="8798" y="4570"/>
                  </a:cubicBezTo>
                  <a:cubicBezTo>
                    <a:pt x="8767" y="3778"/>
                    <a:pt x="8616" y="2938"/>
                    <a:pt x="8647" y="2181"/>
                  </a:cubicBezTo>
                  <a:cubicBezTo>
                    <a:pt x="8663" y="2025"/>
                    <a:pt x="8580" y="1879"/>
                    <a:pt x="8497" y="1768"/>
                  </a:cubicBezTo>
                  <a:cubicBezTo>
                    <a:pt x="8014" y="1108"/>
                    <a:pt x="9115" y="250"/>
                    <a:pt x="10699" y="4"/>
                  </a:cubicBezTo>
                  <a:cubicBezTo>
                    <a:pt x="11135" y="-52"/>
                    <a:pt x="13088" y="573"/>
                    <a:pt x="13103" y="1164"/>
                  </a:cubicBezTo>
                  <a:cubicBezTo>
                    <a:pt x="13072" y="2011"/>
                    <a:pt x="12937" y="2959"/>
                    <a:pt x="13036" y="3709"/>
                  </a:cubicBezTo>
                  <a:cubicBezTo>
                    <a:pt x="13337" y="3730"/>
                    <a:pt x="13721" y="3754"/>
                    <a:pt x="14173" y="3764"/>
                  </a:cubicBezTo>
                  <a:lnTo>
                    <a:pt x="14173" y="5296"/>
                  </a:lnTo>
                  <a:cubicBezTo>
                    <a:pt x="13706" y="5341"/>
                    <a:pt x="13270" y="5442"/>
                    <a:pt x="13005" y="5518"/>
                  </a:cubicBezTo>
                  <a:cubicBezTo>
                    <a:pt x="12735" y="5820"/>
                    <a:pt x="12568" y="7661"/>
                    <a:pt x="12922" y="7786"/>
                  </a:cubicBezTo>
                  <a:cubicBezTo>
                    <a:pt x="13322" y="7831"/>
                    <a:pt x="13789" y="7685"/>
                    <a:pt x="14173" y="7494"/>
                  </a:cubicBezTo>
                  <a:lnTo>
                    <a:pt x="14173" y="10418"/>
                  </a:lnTo>
                  <a:cubicBezTo>
                    <a:pt x="13623" y="10574"/>
                    <a:pt x="13072" y="10776"/>
                    <a:pt x="12553" y="10998"/>
                  </a:cubicBezTo>
                  <a:cubicBezTo>
                    <a:pt x="12485" y="13655"/>
                    <a:pt x="12169" y="16145"/>
                    <a:pt x="12034" y="18780"/>
                  </a:cubicBezTo>
                  <a:cubicBezTo>
                    <a:pt x="11769" y="20166"/>
                    <a:pt x="11052" y="21447"/>
                    <a:pt x="9982" y="21548"/>
                  </a:cubicBezTo>
                  <a:cubicBezTo>
                    <a:pt x="9229" y="21492"/>
                    <a:pt x="8497" y="20385"/>
                    <a:pt x="8460" y="18624"/>
                  </a:cubicBezTo>
                  <a:lnTo>
                    <a:pt x="8294" y="11387"/>
                  </a:lnTo>
                  <a:cubicBezTo>
                    <a:pt x="7858" y="11432"/>
                    <a:pt x="7359" y="11543"/>
                    <a:pt x="6772" y="11700"/>
                  </a:cubicBezTo>
                  <a:lnTo>
                    <a:pt x="6772" y="9210"/>
                  </a:lnTo>
                  <a:cubicBezTo>
                    <a:pt x="7224" y="9210"/>
                    <a:pt x="7474" y="9130"/>
                    <a:pt x="8024" y="8918"/>
                  </a:cubicBezTo>
                  <a:cubicBezTo>
                    <a:pt x="8377" y="8772"/>
                    <a:pt x="8258" y="7175"/>
                    <a:pt x="8143" y="6886"/>
                  </a:cubicBezTo>
                  <a:cubicBezTo>
                    <a:pt x="7977" y="6720"/>
                    <a:pt x="7655" y="6966"/>
                    <a:pt x="7557" y="7008"/>
                  </a:cubicBezTo>
                  <a:cubicBezTo>
                    <a:pt x="7292" y="7109"/>
                    <a:pt x="7037" y="7185"/>
                    <a:pt x="6772" y="7230"/>
                  </a:cubicBezTo>
                  <a:lnTo>
                    <a:pt x="6772" y="5188"/>
                  </a:lnTo>
                  <a:close/>
                  <a:moveTo>
                    <a:pt x="4124" y="6043"/>
                  </a:moveTo>
                  <a:cubicBezTo>
                    <a:pt x="4575" y="6143"/>
                    <a:pt x="4924" y="5921"/>
                    <a:pt x="5495" y="5709"/>
                  </a:cubicBezTo>
                  <a:cubicBezTo>
                    <a:pt x="6009" y="5497"/>
                    <a:pt x="6430" y="5341"/>
                    <a:pt x="6778" y="5195"/>
                  </a:cubicBezTo>
                  <a:lnTo>
                    <a:pt x="6778" y="7237"/>
                  </a:lnTo>
                  <a:cubicBezTo>
                    <a:pt x="6310" y="7327"/>
                    <a:pt x="5858" y="7327"/>
                    <a:pt x="5458" y="7248"/>
                  </a:cubicBezTo>
                  <a:cubicBezTo>
                    <a:pt x="5043" y="7126"/>
                    <a:pt x="5495" y="9081"/>
                    <a:pt x="5978" y="9168"/>
                  </a:cubicBezTo>
                  <a:cubicBezTo>
                    <a:pt x="6326" y="9189"/>
                    <a:pt x="6580" y="9213"/>
                    <a:pt x="6778" y="9213"/>
                  </a:cubicBezTo>
                  <a:lnTo>
                    <a:pt x="6778" y="11703"/>
                  </a:lnTo>
                  <a:cubicBezTo>
                    <a:pt x="6378" y="11804"/>
                    <a:pt x="5926" y="11939"/>
                    <a:pt x="5427" y="12071"/>
                  </a:cubicBezTo>
                  <a:cubicBezTo>
                    <a:pt x="5194" y="12207"/>
                    <a:pt x="4975" y="12339"/>
                    <a:pt x="4757" y="12509"/>
                  </a:cubicBezTo>
                  <a:cubicBezTo>
                    <a:pt x="4524" y="12686"/>
                    <a:pt x="4373" y="12967"/>
                    <a:pt x="4087" y="13009"/>
                  </a:cubicBezTo>
                  <a:cubicBezTo>
                    <a:pt x="3433" y="13120"/>
                    <a:pt x="2716" y="13054"/>
                    <a:pt x="2150" y="12787"/>
                  </a:cubicBezTo>
                  <a:cubicBezTo>
                    <a:pt x="1698" y="12540"/>
                    <a:pt x="1683" y="11925"/>
                    <a:pt x="1033" y="11269"/>
                  </a:cubicBezTo>
                  <a:cubicBezTo>
                    <a:pt x="519" y="10835"/>
                    <a:pt x="0" y="10508"/>
                    <a:pt x="0" y="9908"/>
                  </a:cubicBezTo>
                  <a:cubicBezTo>
                    <a:pt x="332" y="9349"/>
                    <a:pt x="452" y="9060"/>
                    <a:pt x="732" y="8723"/>
                  </a:cubicBezTo>
                  <a:cubicBezTo>
                    <a:pt x="800" y="8557"/>
                    <a:pt x="847" y="8400"/>
                    <a:pt x="883" y="8144"/>
                  </a:cubicBezTo>
                  <a:cubicBezTo>
                    <a:pt x="966" y="7508"/>
                    <a:pt x="1101" y="6970"/>
                    <a:pt x="1465" y="6355"/>
                  </a:cubicBezTo>
                  <a:cubicBezTo>
                    <a:pt x="1735" y="6022"/>
                    <a:pt x="3069" y="5452"/>
                    <a:pt x="4118" y="6043"/>
                  </a:cubicBezTo>
                  <a:close/>
                </a:path>
              </a:pathLst>
            </a:custGeom>
            <a:solidFill>
              <a:srgbClr val="FFFFFF"/>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矩形 1"/>
          <p:cNvSpPr/>
          <p:nvPr/>
        </p:nvSpPr>
        <p:spPr>
          <a:xfrm>
            <a:off x="7970521" y="0"/>
            <a:ext cx="4221483" cy="6858000"/>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pic>
        <p:nvPicPr>
          <p:cNvPr id="309" name="图形 6" descr="图形 6"/>
          <p:cNvPicPr>
            <a:picLocks noChangeAspect="1"/>
          </p:cNvPicPr>
          <p:nvPr/>
        </p:nvPicPr>
        <p:blipFill>
          <a:blip r:embed="rId2"/>
          <a:stretch>
            <a:fillRect/>
          </a:stretch>
        </p:blipFill>
        <p:spPr>
          <a:xfrm>
            <a:off x="10221090" y="544420"/>
            <a:ext cx="1250913" cy="360003"/>
          </a:xfrm>
          <a:prstGeom prst="rect">
            <a:avLst/>
          </a:prstGeom>
          <a:ln w="12700">
            <a:miter lim="400000"/>
          </a:ln>
        </p:spPr>
      </p:pic>
      <p:pic>
        <p:nvPicPr>
          <p:cNvPr id="310" name="图片 7" descr="图片 7"/>
          <p:cNvPicPr>
            <a:picLocks noChangeAspect="1"/>
          </p:cNvPicPr>
          <p:nvPr/>
        </p:nvPicPr>
        <p:blipFill>
          <a:blip r:embed="rId3"/>
          <a:stretch>
            <a:fillRect/>
          </a:stretch>
        </p:blipFill>
        <p:spPr>
          <a:xfrm>
            <a:off x="719998" y="5611755"/>
            <a:ext cx="2853483" cy="1246248"/>
          </a:xfrm>
          <a:prstGeom prst="rect">
            <a:avLst/>
          </a:prstGeom>
          <a:ln w="12700">
            <a:miter lim="400000"/>
          </a:ln>
        </p:spPr>
      </p:pic>
      <p:sp>
        <p:nvSpPr>
          <p:cNvPr id="311" name="文本框 10"/>
          <p:cNvSpPr txBox="1"/>
          <p:nvPr/>
        </p:nvSpPr>
        <p:spPr>
          <a:xfrm>
            <a:off x="719998" y="539999"/>
            <a:ext cx="60998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900">
                <a:solidFill>
                  <a:srgbClr val="00561F"/>
                </a:solidFill>
                <a:latin typeface="方正清刻本悦宋简体"/>
                <a:ea typeface="方正清刻本悦宋简体"/>
                <a:cs typeface="方正清刻本悦宋简体"/>
                <a:sym typeface="方正清刻本悦宋简体"/>
              </a:defRPr>
            </a:lvl1pPr>
          </a:lstStyle>
          <a:p>
            <a:r>
              <a:t>SYSU 2023</a:t>
            </a:r>
          </a:p>
        </p:txBody>
      </p:sp>
      <p:sp>
        <p:nvSpPr>
          <p:cNvPr id="312" name="文本框 12"/>
          <p:cNvSpPr txBox="1"/>
          <p:nvPr/>
        </p:nvSpPr>
        <p:spPr>
          <a:xfrm>
            <a:off x="719998" y="2534727"/>
            <a:ext cx="3060701"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6000">
                <a:solidFill>
                  <a:srgbClr val="00561F"/>
                </a:solidFill>
                <a:latin typeface="方正清刻本悦宋简体"/>
                <a:ea typeface="方正清刻本悦宋简体"/>
                <a:cs typeface="方正清刻本悦宋简体"/>
                <a:sym typeface="方正清刻本悦宋简体"/>
              </a:defRPr>
            </a:lvl1pPr>
          </a:lstStyle>
          <a:p>
            <a:r>
              <a:t>研究方法</a:t>
            </a:r>
          </a:p>
        </p:txBody>
      </p:sp>
      <p:sp>
        <p:nvSpPr>
          <p:cNvPr id="313" name="文本框 18"/>
          <p:cNvSpPr txBox="1"/>
          <p:nvPr/>
        </p:nvSpPr>
        <p:spPr>
          <a:xfrm>
            <a:off x="720001" y="1435576"/>
            <a:ext cx="69076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4800">
                <a:solidFill>
                  <a:srgbClr val="404040"/>
                </a:solidFill>
                <a:latin typeface="方正清刻本悦宋简体"/>
                <a:ea typeface="方正清刻本悦宋简体"/>
                <a:cs typeface="方正清刻本悦宋简体"/>
                <a:sym typeface="方正清刻本悦宋简体"/>
              </a:defRPr>
            </a:lvl1pPr>
          </a:lstStyle>
          <a:p>
            <a:r>
              <a:t>02</a:t>
            </a:r>
          </a:p>
        </p:txBody>
      </p:sp>
      <p:sp>
        <p:nvSpPr>
          <p:cNvPr id="314" name="直接连接符 21"/>
          <p:cNvSpPr/>
          <p:nvPr/>
        </p:nvSpPr>
        <p:spPr>
          <a:xfrm>
            <a:off x="720001" y="2365287"/>
            <a:ext cx="293640" cy="3"/>
          </a:xfrm>
          <a:prstGeom prst="line">
            <a:avLst/>
          </a:prstGeom>
          <a:ln w="57150">
            <a:solidFill>
              <a:srgbClr val="FFCC00"/>
            </a:solidFill>
            <a:miter/>
          </a:ln>
        </p:spPr>
        <p:txBody>
          <a:bodyPr lIns="45718" tIns="45718" rIns="45718" bIns="45718"/>
          <a:lstStyle/>
          <a:p>
            <a:endParaRPr/>
          </a:p>
        </p:txBody>
      </p:sp>
      <p:sp>
        <p:nvSpPr>
          <p:cNvPr id="315" name="文本框 24"/>
          <p:cNvSpPr txBox="1"/>
          <p:nvPr/>
        </p:nvSpPr>
        <p:spPr>
          <a:xfrm>
            <a:off x="719998" y="4182404"/>
            <a:ext cx="4137346"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0000"/>
              </a:lnSpc>
              <a:defRPr sz="1600">
                <a:solidFill>
                  <a:srgbClr val="404040"/>
                </a:solidFill>
                <a:latin typeface="方正清刻本悦宋简体"/>
                <a:ea typeface="方正清刻本悦宋简体"/>
                <a:cs typeface="方正清刻本悦宋简体"/>
                <a:sym typeface="方正清刻本悦宋简体"/>
              </a:defRPr>
            </a:pPr>
            <a:r>
              <a:t>情感模仿规则</a:t>
            </a:r>
          </a:p>
          <a:p>
            <a:pPr>
              <a:lnSpc>
                <a:spcPct val="150000"/>
              </a:lnSpc>
              <a:defRPr sz="1600">
                <a:solidFill>
                  <a:srgbClr val="404040"/>
                </a:solidFill>
                <a:latin typeface="方正清刻本悦宋简体"/>
                <a:ea typeface="方正清刻本悦宋简体"/>
                <a:cs typeface="方正清刻本悦宋简体"/>
                <a:sym typeface="方正清刻本悦宋简体"/>
              </a:defRPr>
            </a:pPr>
            <a:r>
              <a:t>演化算法</a:t>
            </a:r>
          </a:p>
        </p:txBody>
      </p:sp>
      <p:pic>
        <p:nvPicPr>
          <p:cNvPr id="316" name="图片 2" descr="图片 2"/>
          <p:cNvPicPr>
            <a:picLocks noChangeAspect="1"/>
          </p:cNvPicPr>
          <p:nvPr/>
        </p:nvPicPr>
        <p:blipFill>
          <a:blip r:embed="rId4"/>
          <a:stretch>
            <a:fillRect/>
          </a:stretch>
        </p:blipFill>
        <p:spPr>
          <a:xfrm>
            <a:off x="6593998" y="1435577"/>
            <a:ext cx="4878004" cy="487800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图形 4" descr="图形 4"/>
          <p:cNvPicPr>
            <a:picLocks noChangeAspect="1"/>
          </p:cNvPicPr>
          <p:nvPr/>
        </p:nvPicPr>
        <p:blipFill>
          <a:blip r:embed="rId2"/>
          <a:stretch>
            <a:fillRect/>
          </a:stretch>
        </p:blipFill>
        <p:spPr>
          <a:xfrm>
            <a:off x="10221090" y="544420"/>
            <a:ext cx="1250913" cy="360003"/>
          </a:xfrm>
          <a:prstGeom prst="rect">
            <a:avLst/>
          </a:prstGeom>
          <a:ln w="12700">
            <a:miter lim="400000"/>
          </a:ln>
        </p:spPr>
      </p:pic>
      <p:grpSp>
        <p:nvGrpSpPr>
          <p:cNvPr id="322" name="组合 3"/>
          <p:cNvGrpSpPr/>
          <p:nvPr/>
        </p:nvGrpSpPr>
        <p:grpSpPr>
          <a:xfrm>
            <a:off x="2327854" y="1483470"/>
            <a:ext cx="7536292" cy="1711849"/>
            <a:chOff x="0" y="0"/>
            <a:chExt cx="7536289" cy="1711848"/>
          </a:xfrm>
        </p:grpSpPr>
        <p:pic>
          <p:nvPicPr>
            <p:cNvPr id="319" name="图片 2" descr="图片 2"/>
            <p:cNvPicPr>
              <a:picLocks noChangeAspect="1"/>
            </p:cNvPicPr>
            <p:nvPr/>
          </p:nvPicPr>
          <p:blipFill>
            <a:blip r:embed="rId3"/>
            <a:stretch>
              <a:fillRect/>
            </a:stretch>
          </p:blipFill>
          <p:spPr>
            <a:xfrm>
              <a:off x="805951" y="0"/>
              <a:ext cx="6730340" cy="1711849"/>
            </a:xfrm>
            <a:prstGeom prst="rect">
              <a:avLst/>
            </a:prstGeom>
            <a:ln w="12700" cap="flat">
              <a:noFill/>
              <a:miter lim="400000"/>
            </a:ln>
            <a:effectLst/>
          </p:spPr>
        </p:pic>
        <p:sp>
          <p:nvSpPr>
            <p:cNvPr id="320" name="文本框 1"/>
            <p:cNvSpPr txBox="1"/>
            <p:nvPr/>
          </p:nvSpPr>
          <p:spPr>
            <a:xfrm>
              <a:off x="1" y="84183"/>
              <a:ext cx="1034552" cy="510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主论文</a:t>
              </a:r>
            </a:p>
          </p:txBody>
        </p:sp>
        <p:sp>
          <p:nvSpPr>
            <p:cNvPr id="321" name="文本框 1"/>
            <p:cNvSpPr txBox="1"/>
            <p:nvPr/>
          </p:nvSpPr>
          <p:spPr>
            <a:xfrm>
              <a:off x="0" y="1169201"/>
              <a:ext cx="1400084" cy="510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改进方法</a:t>
              </a:r>
            </a:p>
          </p:txBody>
        </p:sp>
      </p:grpSp>
      <p:sp>
        <p:nvSpPr>
          <p:cNvPr id="323" name="文本框 4"/>
          <p:cNvSpPr txBox="1"/>
          <p:nvPr/>
        </p:nvSpPr>
        <p:spPr>
          <a:xfrm>
            <a:off x="2270921" y="3657903"/>
            <a:ext cx="7650159" cy="1935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5750" indent="-285750">
              <a:lnSpc>
                <a:spcPct val="170000"/>
              </a:lnSpc>
              <a:buSzPct val="100000"/>
              <a:buFont typeface="Arial"/>
              <a:buChar char="•"/>
              <a:defRPr sz="2400">
                <a:latin typeface="+mj-lt"/>
                <a:ea typeface="+mj-ea"/>
                <a:cs typeface="+mj-cs"/>
                <a:sym typeface="等线"/>
              </a:defRPr>
            </a:pPr>
            <a:r>
              <a:rPr dirty="0" err="1"/>
              <a:t>模仿概率只与个体</a:t>
            </a:r>
            <a:r>
              <a:rPr dirty="0"/>
              <a:t> </a:t>
            </a:r>
            <a:r>
              <a:rPr dirty="0" err="1"/>
              <a:t>i</a:t>
            </a:r>
            <a:r>
              <a:rPr dirty="0"/>
              <a:t> </a:t>
            </a:r>
            <a:r>
              <a:rPr dirty="0" err="1"/>
              <a:t>与个体</a:t>
            </a:r>
            <a:r>
              <a:rPr dirty="0"/>
              <a:t> j </a:t>
            </a:r>
            <a:r>
              <a:rPr dirty="0" err="1"/>
              <a:t>的收益有关</a:t>
            </a:r>
            <a:endParaRPr dirty="0"/>
          </a:p>
          <a:p>
            <a:pPr marL="285750" indent="-285750">
              <a:lnSpc>
                <a:spcPct val="170000"/>
              </a:lnSpc>
              <a:buSzPct val="100000"/>
              <a:buFont typeface="Arial"/>
              <a:buChar char="•"/>
              <a:defRPr sz="2400">
                <a:latin typeface="+mj-lt"/>
                <a:ea typeface="+mj-ea"/>
                <a:cs typeface="+mj-cs"/>
                <a:sym typeface="等线"/>
              </a:defRPr>
            </a:pPr>
            <a:r>
              <a:rPr dirty="0" err="1"/>
              <a:t>主论文使用该轮博弈的实际收益进行学习模仿情感</a:t>
            </a:r>
            <a:endParaRPr dirty="0"/>
          </a:p>
          <a:p>
            <a:pPr marL="285750" indent="-285750">
              <a:lnSpc>
                <a:spcPct val="170000"/>
              </a:lnSpc>
              <a:buSzPct val="100000"/>
              <a:buFont typeface="Arial"/>
              <a:buChar char="•"/>
              <a:defRPr sz="2400">
                <a:latin typeface="+mj-lt"/>
                <a:ea typeface="+mj-ea"/>
                <a:cs typeface="+mj-cs"/>
                <a:sym typeface="等线"/>
              </a:defRPr>
            </a:pPr>
            <a:r>
              <a:rPr dirty="0" err="1"/>
              <a:t>尝试改进使用概论博弈的期望收益进行学习模仿情感</a:t>
            </a:r>
            <a:endParaRPr dirty="0"/>
          </a:p>
        </p:txBody>
      </p:sp>
      <p:grpSp>
        <p:nvGrpSpPr>
          <p:cNvPr id="326" name="组合 5"/>
          <p:cNvGrpSpPr/>
          <p:nvPr/>
        </p:nvGrpSpPr>
        <p:grpSpPr>
          <a:xfrm>
            <a:off x="670714" y="462809"/>
            <a:ext cx="2515761" cy="749215"/>
            <a:chOff x="0" y="0"/>
            <a:chExt cx="2515759" cy="749213"/>
          </a:xfrm>
        </p:grpSpPr>
        <p:sp>
          <p:nvSpPr>
            <p:cNvPr id="324" name="文本框 1"/>
            <p:cNvSpPr txBox="1"/>
            <p:nvPr/>
          </p:nvSpPr>
          <p:spPr>
            <a:xfrm>
              <a:off x="0" y="0"/>
              <a:ext cx="2237738" cy="5994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800">
                  <a:solidFill>
                    <a:srgbClr val="00561F"/>
                  </a:solidFill>
                  <a:latin typeface="方正清刻本悦宋简体"/>
                  <a:ea typeface="方正清刻本悦宋简体"/>
                  <a:cs typeface="方正清刻本悦宋简体"/>
                  <a:sym typeface="方正清刻本悦宋简体"/>
                </a:defRPr>
              </a:lvl1pPr>
            </a:lstStyle>
            <a:p>
              <a:r>
                <a:t>情感模仿概率</a:t>
              </a:r>
            </a:p>
          </p:txBody>
        </p:sp>
        <p:sp>
          <p:nvSpPr>
            <p:cNvPr id="325" name="文本框 2"/>
            <p:cNvSpPr txBox="1"/>
            <p:nvPr/>
          </p:nvSpPr>
          <p:spPr>
            <a:xfrm>
              <a:off x="49693" y="441875"/>
              <a:ext cx="2466067" cy="3073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1400">
                  <a:solidFill>
                    <a:srgbClr val="595959"/>
                  </a:solidFill>
                  <a:latin typeface="方正清刻本悦宋简体"/>
                  <a:ea typeface="方正清刻本悦宋简体"/>
                  <a:cs typeface="方正清刻本悦宋简体"/>
                  <a:sym typeface="方正清刻本悦宋简体"/>
                </a:defRPr>
              </a:lvl1pPr>
            </a:lstStyle>
            <a:p>
              <a:r>
                <a:t>Emotional imitation probability</a:t>
              </a: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0" name="组合 5"/>
          <p:cNvGrpSpPr/>
          <p:nvPr/>
        </p:nvGrpSpPr>
        <p:grpSpPr>
          <a:xfrm>
            <a:off x="670714" y="462809"/>
            <a:ext cx="2237739" cy="749215"/>
            <a:chOff x="0" y="0"/>
            <a:chExt cx="2237738" cy="749213"/>
          </a:xfrm>
        </p:grpSpPr>
        <p:sp>
          <p:nvSpPr>
            <p:cNvPr id="328" name="文本框 1"/>
            <p:cNvSpPr txBox="1"/>
            <p:nvPr/>
          </p:nvSpPr>
          <p:spPr>
            <a:xfrm>
              <a:off x="0" y="0"/>
              <a:ext cx="2237738" cy="5994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800">
                  <a:solidFill>
                    <a:srgbClr val="00561F"/>
                  </a:solidFill>
                  <a:latin typeface="方正清刻本悦宋简体"/>
                  <a:ea typeface="方正清刻本悦宋简体"/>
                  <a:cs typeface="方正清刻本悦宋简体"/>
                  <a:sym typeface="方正清刻本悦宋简体"/>
                </a:defRPr>
              </a:lvl1pPr>
            </a:lstStyle>
            <a:p>
              <a:r>
                <a:t>情感模仿规则</a:t>
              </a:r>
            </a:p>
          </p:txBody>
        </p:sp>
        <p:sp>
          <p:nvSpPr>
            <p:cNvPr id="329" name="文本框 2"/>
            <p:cNvSpPr txBox="1"/>
            <p:nvPr/>
          </p:nvSpPr>
          <p:spPr>
            <a:xfrm>
              <a:off x="49694" y="441875"/>
              <a:ext cx="2041013" cy="3073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1400">
                  <a:solidFill>
                    <a:srgbClr val="595959"/>
                  </a:solidFill>
                  <a:latin typeface="方正清刻本悦宋简体"/>
                  <a:ea typeface="方正清刻本悦宋简体"/>
                  <a:cs typeface="方正清刻本悦宋简体"/>
                  <a:sym typeface="方正清刻本悦宋简体"/>
                </a:defRPr>
              </a:lvl1pPr>
            </a:lstStyle>
            <a:p>
              <a:r>
                <a:t>Emotional imitation rules</a:t>
              </a:r>
            </a:p>
          </p:txBody>
        </p:sp>
      </p:grpSp>
      <p:sp>
        <p:nvSpPr>
          <p:cNvPr id="331" name="矩形 8"/>
          <p:cNvSpPr/>
          <p:nvPr/>
        </p:nvSpPr>
        <p:spPr>
          <a:xfrm>
            <a:off x="2172715" y="1507436"/>
            <a:ext cx="3913234" cy="1893968"/>
          </a:xfrm>
          <a:prstGeom prst="rect">
            <a:avLst/>
          </a:prstGeom>
          <a:gradFill flip="none" rotWithShape="1">
            <a:gsLst>
              <a:gs pos="0">
                <a:srgbClr val="00561F"/>
              </a:gs>
              <a:gs pos="100000">
                <a:srgbClr val="F6F6F6"/>
              </a:gs>
            </a:gsLst>
            <a:path path="circle">
              <a:fillToRect l="100000" t="100000"/>
            </a:path>
            <a:tileRect r="-100000" b="-100000"/>
          </a:gradFill>
          <a:ln w="12700">
            <a:miter lim="400000"/>
          </a:ln>
        </p:spPr>
        <p:txBody>
          <a:bodyPr lIns="45718" tIns="45718" rIns="45718" bIns="45718" anchor="ctr"/>
          <a:lstStyle/>
          <a:p>
            <a:pPr>
              <a:defRPr>
                <a:latin typeface="+mj-lt"/>
                <a:ea typeface="+mj-ea"/>
                <a:cs typeface="+mj-cs"/>
                <a:sym typeface="等线"/>
              </a:defRPr>
            </a:pPr>
            <a:endParaRPr/>
          </a:p>
        </p:txBody>
      </p:sp>
      <p:sp>
        <p:nvSpPr>
          <p:cNvPr id="332" name="矩形 8"/>
          <p:cNvSpPr/>
          <p:nvPr/>
        </p:nvSpPr>
        <p:spPr>
          <a:xfrm>
            <a:off x="2162668" y="3444118"/>
            <a:ext cx="3913233" cy="1893968"/>
          </a:xfrm>
          <a:prstGeom prst="rect">
            <a:avLst/>
          </a:prstGeom>
          <a:gradFill flip="none" rotWithShape="1">
            <a:gsLst>
              <a:gs pos="0">
                <a:srgbClr val="00561F"/>
              </a:gs>
              <a:gs pos="100000">
                <a:srgbClr val="F6F6F6"/>
              </a:gs>
            </a:gsLst>
            <a:path path="circle">
              <a:fillToRect l="100000" b="100000"/>
            </a:path>
            <a:tileRect t="-100000" r="-100000"/>
          </a:gradFill>
          <a:ln w="12700">
            <a:miter lim="400000"/>
          </a:ln>
        </p:spPr>
        <p:txBody>
          <a:bodyPr lIns="45718" tIns="45718" rIns="45718" bIns="45718" anchor="ctr"/>
          <a:lstStyle/>
          <a:p>
            <a:pPr>
              <a:defRPr>
                <a:latin typeface="+mj-lt"/>
                <a:ea typeface="+mj-ea"/>
                <a:cs typeface="+mj-cs"/>
                <a:sym typeface="等线"/>
              </a:defRPr>
            </a:pPr>
            <a:endParaRPr/>
          </a:p>
        </p:txBody>
      </p:sp>
      <p:sp>
        <p:nvSpPr>
          <p:cNvPr id="333" name="矩形 8"/>
          <p:cNvSpPr/>
          <p:nvPr/>
        </p:nvSpPr>
        <p:spPr>
          <a:xfrm>
            <a:off x="6085949" y="3429000"/>
            <a:ext cx="3913233" cy="1893967"/>
          </a:xfrm>
          <a:prstGeom prst="rect">
            <a:avLst/>
          </a:prstGeom>
          <a:gradFill flip="none" rotWithShape="1">
            <a:gsLst>
              <a:gs pos="0">
                <a:srgbClr val="00561F"/>
              </a:gs>
              <a:gs pos="100000">
                <a:srgbClr val="F6F6F6"/>
              </a:gs>
            </a:gsLst>
            <a:path path="circle">
              <a:fillToRect r="100000" b="100000"/>
            </a:path>
            <a:tileRect l="-100000" t="-100000"/>
          </a:gradFill>
          <a:ln w="12700">
            <a:miter lim="400000"/>
          </a:ln>
        </p:spPr>
        <p:txBody>
          <a:bodyPr lIns="45718" tIns="45718" rIns="45718" bIns="45718" anchor="ctr"/>
          <a:lstStyle/>
          <a:p>
            <a:pPr>
              <a:defRPr>
                <a:latin typeface="+mj-lt"/>
                <a:ea typeface="+mj-ea"/>
                <a:cs typeface="+mj-cs"/>
                <a:sym typeface="等线"/>
              </a:defRPr>
            </a:pPr>
            <a:endParaRPr/>
          </a:p>
        </p:txBody>
      </p:sp>
      <p:sp>
        <p:nvSpPr>
          <p:cNvPr id="334" name="直接箭头连接符 2"/>
          <p:cNvSpPr/>
          <p:nvPr/>
        </p:nvSpPr>
        <p:spPr>
          <a:xfrm>
            <a:off x="685798" y="3429000"/>
            <a:ext cx="10965429" cy="0"/>
          </a:xfrm>
          <a:prstGeom prst="line">
            <a:avLst/>
          </a:prstGeom>
          <a:ln w="38100">
            <a:solidFill>
              <a:srgbClr val="00561F"/>
            </a:solidFill>
            <a:miter/>
            <a:tailEnd type="triangle"/>
          </a:ln>
        </p:spPr>
        <p:txBody>
          <a:bodyPr lIns="45718" tIns="45718" rIns="45718" bIns="45718"/>
          <a:lstStyle/>
          <a:p>
            <a:endParaRPr/>
          </a:p>
        </p:txBody>
      </p:sp>
      <p:pic>
        <p:nvPicPr>
          <p:cNvPr id="335" name="图形 4" descr="图形 4"/>
          <p:cNvPicPr>
            <a:picLocks noChangeAspect="1"/>
          </p:cNvPicPr>
          <p:nvPr/>
        </p:nvPicPr>
        <p:blipFill>
          <a:blip r:embed="rId3"/>
          <a:stretch>
            <a:fillRect/>
          </a:stretch>
        </p:blipFill>
        <p:spPr>
          <a:xfrm>
            <a:off x="10221090" y="544420"/>
            <a:ext cx="1250913" cy="360003"/>
          </a:xfrm>
          <a:prstGeom prst="rect">
            <a:avLst/>
          </a:prstGeom>
          <a:ln w="12700">
            <a:miter lim="400000"/>
          </a:ln>
        </p:spPr>
      </p:pic>
      <p:sp>
        <p:nvSpPr>
          <p:cNvPr id="336" name="文本框 109"/>
          <p:cNvSpPr txBox="1"/>
          <p:nvPr/>
        </p:nvSpPr>
        <p:spPr>
          <a:xfrm>
            <a:off x="7146334" y="5343735"/>
            <a:ext cx="588650" cy="332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02</a:t>
            </a:r>
          </a:p>
        </p:txBody>
      </p:sp>
      <p:sp>
        <p:nvSpPr>
          <p:cNvPr id="337" name="文本框 109"/>
          <p:cNvSpPr txBox="1"/>
          <p:nvPr/>
        </p:nvSpPr>
        <p:spPr>
          <a:xfrm>
            <a:off x="10842511" y="5343735"/>
            <a:ext cx="588650" cy="332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03</a:t>
            </a:r>
          </a:p>
        </p:txBody>
      </p:sp>
      <p:pic>
        <p:nvPicPr>
          <p:cNvPr id="338" name="图片 46" descr="图片 46"/>
          <p:cNvPicPr>
            <a:picLocks noChangeAspect="1"/>
          </p:cNvPicPr>
          <p:nvPr/>
        </p:nvPicPr>
        <p:blipFill>
          <a:blip r:embed="rId4">
            <a:alphaModFix amt="35000"/>
          </a:blip>
          <a:stretch>
            <a:fillRect/>
          </a:stretch>
        </p:blipFill>
        <p:spPr>
          <a:xfrm>
            <a:off x="5256174" y="6124418"/>
            <a:ext cx="1679653" cy="733583"/>
          </a:xfrm>
          <a:prstGeom prst="rect">
            <a:avLst/>
          </a:prstGeom>
          <a:ln w="12700">
            <a:miter lim="400000"/>
          </a:ln>
        </p:spPr>
      </p:pic>
      <p:sp>
        <p:nvSpPr>
          <p:cNvPr id="339" name="直接箭头连接符 3"/>
          <p:cNvSpPr/>
          <p:nvPr/>
        </p:nvSpPr>
        <p:spPr>
          <a:xfrm flipV="1">
            <a:off x="6095998" y="544419"/>
            <a:ext cx="2" cy="5747052"/>
          </a:xfrm>
          <a:prstGeom prst="line">
            <a:avLst/>
          </a:prstGeom>
          <a:ln w="38100">
            <a:solidFill>
              <a:srgbClr val="00561F"/>
            </a:solidFill>
            <a:miter/>
            <a:tailEnd type="triangle"/>
          </a:ln>
        </p:spPr>
        <p:txBody>
          <a:bodyPr lIns="45718" tIns="45718" rIns="45718" bIns="45718"/>
          <a:lstStyle/>
          <a:p>
            <a:endParaRPr/>
          </a:p>
        </p:txBody>
      </p:sp>
      <p:sp>
        <p:nvSpPr>
          <p:cNvPr id="340" name="矩形 11"/>
          <p:cNvSpPr/>
          <p:nvPr/>
        </p:nvSpPr>
        <p:spPr>
          <a:xfrm>
            <a:off x="10842511" y="3683423"/>
            <a:ext cx="958013" cy="461661"/>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algn="ctr">
              <a:defRPr sz="2400">
                <a:solidFill>
                  <a:srgbClr val="FFFFFF"/>
                </a:solidFill>
                <a:latin typeface="方正清刻本悦宋简体"/>
                <a:ea typeface="方正清刻本悦宋简体"/>
                <a:cs typeface="方正清刻本悦宋简体"/>
                <a:sym typeface="方正清刻本悦宋简体"/>
              </a:defRPr>
            </a:lvl1pPr>
          </a:lstStyle>
          <a:p>
            <a:pPr algn="l"/>
            <a:r>
              <a:rPr lang="el-GR" dirty="0"/>
              <a:t>γ</a:t>
            </a:r>
            <a:r>
              <a:rPr dirty="0"/>
              <a:t>1</a:t>
            </a:r>
            <a:r>
              <a:rPr lang="en-US" dirty="0"/>
              <a:t> = q </a:t>
            </a:r>
            <a:endParaRPr dirty="0"/>
          </a:p>
        </p:txBody>
      </p:sp>
      <p:sp>
        <p:nvSpPr>
          <p:cNvPr id="342" name="矩形 8"/>
          <p:cNvSpPr/>
          <p:nvPr/>
        </p:nvSpPr>
        <p:spPr>
          <a:xfrm>
            <a:off x="6116096" y="1514265"/>
            <a:ext cx="3913233" cy="1893968"/>
          </a:xfrm>
          <a:prstGeom prst="rect">
            <a:avLst/>
          </a:prstGeom>
          <a:gradFill flip="none" rotWithShape="1">
            <a:gsLst>
              <a:gs pos="0">
                <a:srgbClr val="00561F"/>
              </a:gs>
              <a:gs pos="100000">
                <a:srgbClr val="F6F6F6"/>
              </a:gs>
            </a:gsLst>
            <a:path path="circle">
              <a:fillToRect t="100000" r="100000"/>
            </a:path>
            <a:tileRect l="-100000" b="-100000"/>
          </a:gradFill>
          <a:ln w="12700">
            <a:miter lim="400000"/>
          </a:ln>
        </p:spPr>
        <p:txBody>
          <a:bodyPr lIns="45718" tIns="45718" rIns="45718" bIns="45718" anchor="ctr"/>
          <a:lstStyle/>
          <a:p>
            <a:pPr>
              <a:defRPr>
                <a:latin typeface="+mj-lt"/>
                <a:ea typeface="+mj-ea"/>
                <a:cs typeface="+mj-cs"/>
                <a:sym typeface="等线"/>
              </a:defRPr>
            </a:pPr>
            <a:endParaRPr dirty="0"/>
          </a:p>
        </p:txBody>
      </p:sp>
      <p:sp>
        <p:nvSpPr>
          <p:cNvPr id="343" name="文本框 10"/>
          <p:cNvSpPr txBox="1"/>
          <p:nvPr/>
        </p:nvSpPr>
        <p:spPr>
          <a:xfrm>
            <a:off x="6201928" y="2391013"/>
            <a:ext cx="3913233" cy="954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800">
                <a:solidFill>
                  <a:srgbClr val="FFFFFF"/>
                </a:solidFill>
                <a:latin typeface="方正清刻本悦宋简体"/>
                <a:ea typeface="方正清刻本悦宋简体"/>
                <a:cs typeface="方正清刻本悦宋简体"/>
                <a:sym typeface="方正清刻本悦宋简体"/>
              </a:defRPr>
            </a:lvl1pPr>
          </a:lstStyle>
          <a:p>
            <a:r>
              <a:rPr lang="en-US" altLang="zh-CN" dirty="0">
                <a:solidFill>
                  <a:schemeClr val="bg1"/>
                </a:solidFill>
              </a:rPr>
              <a:t>(γ1 &gt; q , γ2 &gt; q )</a:t>
            </a:r>
            <a:endParaRPr lang="en-US" dirty="0">
              <a:solidFill>
                <a:schemeClr val="bg1"/>
              </a:solidFill>
            </a:endParaRPr>
          </a:p>
          <a:p>
            <a:r>
              <a:rPr dirty="0" err="1"/>
              <a:t>不模仿</a:t>
            </a:r>
            <a:endParaRPr dirty="0">
              <a:solidFill>
                <a:srgbClr val="00561F"/>
              </a:solidFill>
            </a:endParaRPr>
          </a:p>
        </p:txBody>
      </p:sp>
      <p:sp>
        <p:nvSpPr>
          <p:cNvPr id="344" name="文本框 12"/>
          <p:cNvSpPr txBox="1"/>
          <p:nvPr/>
        </p:nvSpPr>
        <p:spPr>
          <a:xfrm>
            <a:off x="2676910" y="3529407"/>
            <a:ext cx="3258643" cy="1384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800">
                <a:solidFill>
                  <a:srgbClr val="FFFFFF"/>
                </a:solidFill>
                <a:latin typeface="方正清刻本悦宋简体"/>
                <a:ea typeface="方正清刻本悦宋简体"/>
                <a:cs typeface="方正清刻本悦宋简体"/>
                <a:sym typeface="方正清刻本悦宋简体"/>
              </a:defRPr>
            </a:lvl1pPr>
          </a:lstStyle>
          <a:p>
            <a:pPr algn="r"/>
            <a:r>
              <a:rPr dirty="0" err="1"/>
              <a:t>模仿对强者和弱者</a:t>
            </a:r>
            <a:endParaRPr lang="en-US" dirty="0"/>
          </a:p>
          <a:p>
            <a:pPr algn="r"/>
            <a:r>
              <a:rPr lang="en-US" altLang="zh-CN" dirty="0">
                <a:solidFill>
                  <a:schemeClr val="bg1"/>
                </a:solidFill>
              </a:rPr>
              <a:t>(γ1 &lt; q , γ2 &lt; q )</a:t>
            </a:r>
          </a:p>
          <a:p>
            <a:pPr algn="r"/>
            <a:endParaRPr dirty="0"/>
          </a:p>
        </p:txBody>
      </p:sp>
      <p:sp>
        <p:nvSpPr>
          <p:cNvPr id="345" name="文本框 13"/>
          <p:cNvSpPr txBox="1"/>
          <p:nvPr/>
        </p:nvSpPr>
        <p:spPr>
          <a:xfrm>
            <a:off x="6185886" y="3536995"/>
            <a:ext cx="3098196" cy="1384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800">
                <a:solidFill>
                  <a:srgbClr val="FFFFFF"/>
                </a:solidFill>
                <a:latin typeface="方正清刻本悦宋简体"/>
                <a:ea typeface="方正清刻本悦宋简体"/>
                <a:cs typeface="方正清刻本悦宋简体"/>
                <a:sym typeface="方正清刻本悦宋简体"/>
              </a:defRPr>
            </a:lvl1pPr>
          </a:lstStyle>
          <a:p>
            <a:r>
              <a:rPr dirty="0" err="1"/>
              <a:t>模仿对强者</a:t>
            </a:r>
            <a:endParaRPr lang="en-US" dirty="0"/>
          </a:p>
          <a:p>
            <a:r>
              <a:rPr lang="en-US" altLang="zh-CN" dirty="0">
                <a:solidFill>
                  <a:schemeClr val="bg1"/>
                </a:solidFill>
              </a:rPr>
              <a:t>(γ1 &gt; q , γ2 &lt; q )</a:t>
            </a:r>
          </a:p>
          <a:p>
            <a:endParaRPr dirty="0"/>
          </a:p>
        </p:txBody>
      </p:sp>
      <p:sp>
        <p:nvSpPr>
          <p:cNvPr id="346" name="文本框 14"/>
          <p:cNvSpPr txBox="1"/>
          <p:nvPr/>
        </p:nvSpPr>
        <p:spPr>
          <a:xfrm>
            <a:off x="2964674" y="2391013"/>
            <a:ext cx="2970879" cy="954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2800">
                <a:solidFill>
                  <a:srgbClr val="FFFFFF"/>
                </a:solidFill>
                <a:latin typeface="方正清刻本悦宋简体"/>
                <a:ea typeface="方正清刻本悦宋简体"/>
                <a:cs typeface="方正清刻本悦宋简体"/>
                <a:sym typeface="方正清刻本悦宋简体"/>
              </a:defRPr>
            </a:lvl1pPr>
          </a:lstStyle>
          <a:p>
            <a:pPr algn="r"/>
            <a:r>
              <a:rPr lang="en-US" altLang="zh-CN" dirty="0">
                <a:solidFill>
                  <a:schemeClr val="bg1"/>
                </a:solidFill>
              </a:rPr>
              <a:t>(γ1 &lt; q , γ2 &gt; q )</a:t>
            </a:r>
            <a:endParaRPr lang="en-US" dirty="0"/>
          </a:p>
          <a:p>
            <a:pPr algn="r"/>
            <a:r>
              <a:rPr dirty="0" err="1"/>
              <a:t>模仿对弱者</a:t>
            </a:r>
            <a:endParaRPr dirty="0"/>
          </a:p>
        </p:txBody>
      </p:sp>
      <p:sp>
        <p:nvSpPr>
          <p:cNvPr id="2" name="矩形 11">
            <a:extLst>
              <a:ext uri="{FF2B5EF4-FFF2-40B4-BE49-F238E27FC236}">
                <a16:creationId xmlns:a16="http://schemas.microsoft.com/office/drawing/2014/main" id="{17CC35E9-F5B0-5DC6-4D7C-A04652429905}"/>
              </a:ext>
            </a:extLst>
          </p:cNvPr>
          <p:cNvSpPr/>
          <p:nvPr/>
        </p:nvSpPr>
        <p:spPr>
          <a:xfrm>
            <a:off x="6307605" y="300868"/>
            <a:ext cx="958013" cy="461661"/>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ctr">
            <a:spAutoFit/>
          </a:bodyPr>
          <a:lstStyle>
            <a:lvl1pPr algn="ctr">
              <a:defRPr sz="2400">
                <a:solidFill>
                  <a:srgbClr val="FFFFFF"/>
                </a:solidFill>
                <a:latin typeface="方正清刻本悦宋简体"/>
                <a:ea typeface="方正清刻本悦宋简体"/>
                <a:cs typeface="方正清刻本悦宋简体"/>
                <a:sym typeface="方正清刻本悦宋简体"/>
              </a:defRPr>
            </a:lvl1pPr>
          </a:lstStyle>
          <a:p>
            <a:pPr algn="l"/>
            <a:r>
              <a:rPr lang="el-GR" dirty="0"/>
              <a:t>γ</a:t>
            </a:r>
            <a:r>
              <a:rPr lang="en-US" dirty="0"/>
              <a:t>2 = q </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0" name="组合 5"/>
          <p:cNvGrpSpPr/>
          <p:nvPr/>
        </p:nvGrpSpPr>
        <p:grpSpPr>
          <a:xfrm>
            <a:off x="670714" y="462809"/>
            <a:ext cx="2011791" cy="749215"/>
            <a:chOff x="0" y="0"/>
            <a:chExt cx="2011790" cy="749213"/>
          </a:xfrm>
        </p:grpSpPr>
        <p:sp>
          <p:nvSpPr>
            <p:cNvPr id="348" name="文本框 1"/>
            <p:cNvSpPr txBox="1"/>
            <p:nvPr/>
          </p:nvSpPr>
          <p:spPr>
            <a:xfrm>
              <a:off x="0" y="0"/>
              <a:ext cx="1526538" cy="5994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800">
                  <a:solidFill>
                    <a:srgbClr val="00561F"/>
                  </a:solidFill>
                  <a:latin typeface="方正清刻本悦宋简体"/>
                  <a:ea typeface="方正清刻本悦宋简体"/>
                  <a:cs typeface="方正清刻本悦宋简体"/>
                  <a:sym typeface="方正清刻本悦宋简体"/>
                </a:defRPr>
              </a:lvl1pPr>
            </a:lstStyle>
            <a:p>
              <a:r>
                <a:t>演化算法</a:t>
              </a:r>
            </a:p>
          </p:txBody>
        </p:sp>
        <p:sp>
          <p:nvSpPr>
            <p:cNvPr id="349" name="文本框 2"/>
            <p:cNvSpPr txBox="1"/>
            <p:nvPr/>
          </p:nvSpPr>
          <p:spPr>
            <a:xfrm>
              <a:off x="49694" y="441875"/>
              <a:ext cx="1962097" cy="3073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1400">
                  <a:solidFill>
                    <a:srgbClr val="595959"/>
                  </a:solidFill>
                  <a:latin typeface="方正清刻本悦宋简体"/>
                  <a:ea typeface="方正清刻本悦宋简体"/>
                  <a:cs typeface="方正清刻本悦宋简体"/>
                  <a:sym typeface="方正清刻本悦宋简体"/>
                </a:defRPr>
              </a:lvl1pPr>
            </a:lstStyle>
            <a:p>
              <a:r>
                <a:t>Evolutionary Algorithms</a:t>
              </a:r>
            </a:p>
          </p:txBody>
        </p:sp>
      </p:grpSp>
      <p:pic>
        <p:nvPicPr>
          <p:cNvPr id="351"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sp>
        <p:nvSpPr>
          <p:cNvPr id="352" name="矩形 7"/>
          <p:cNvSpPr txBox="1"/>
          <p:nvPr/>
        </p:nvSpPr>
        <p:spPr>
          <a:xfrm>
            <a:off x="719999" y="1565848"/>
            <a:ext cx="10752002" cy="500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lnSpc>
                <a:spcPct val="150000"/>
              </a:lnSpc>
              <a:defRPr sz="2000" b="1">
                <a:solidFill>
                  <a:srgbClr val="404040"/>
                </a:solidFill>
                <a:latin typeface="方正清刻本悦宋简体"/>
                <a:ea typeface="方正清刻本悦宋简体"/>
                <a:cs typeface="方正清刻本悦宋简体"/>
                <a:sym typeface="方正清刻本悦宋简体"/>
              </a:defRPr>
            </a:pPr>
            <a:r>
              <a:rPr dirty="0"/>
              <a:t> · </a:t>
            </a:r>
            <a:r>
              <a:rPr b="0" dirty="0" err="1"/>
              <a:t>使用蒙特卡罗方法</a:t>
            </a:r>
            <a:endParaRPr b="0" dirty="0"/>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endParaRPr b="0" dirty="0"/>
          </a:p>
          <a:p>
            <a:pPr algn="just">
              <a:lnSpc>
                <a:spcPct val="150000"/>
              </a:lnSpc>
              <a:defRPr sz="2000" b="1">
                <a:solidFill>
                  <a:srgbClr val="404040"/>
                </a:solidFill>
                <a:latin typeface="方正清刻本悦宋简体"/>
                <a:ea typeface="方正清刻本悦宋简体"/>
                <a:cs typeface="方正清刻本悦宋简体"/>
                <a:sym typeface="方正清刻本悦宋简体"/>
              </a:defRPr>
            </a:pPr>
            <a:r>
              <a:rPr dirty="0"/>
              <a:t> · </a:t>
            </a:r>
            <a:r>
              <a:rPr b="0" dirty="0" err="1"/>
              <a:t>具体步骤</a:t>
            </a:r>
            <a:r>
              <a:rPr b="0" dirty="0"/>
              <a:t>：</a:t>
            </a:r>
            <a:endParaRPr dirty="0">
              <a:latin typeface="思源黑体 CN Regular"/>
              <a:ea typeface="思源黑体 CN Regular"/>
              <a:cs typeface="思源黑体 CN Regular"/>
              <a:sym typeface="思源黑体 CN Regular"/>
            </a:endParaRP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r>
              <a:rPr dirty="0"/>
              <a:t>    </a:t>
            </a:r>
            <a:r>
              <a:rPr b="1" dirty="0"/>
              <a:t>·</a:t>
            </a:r>
            <a:r>
              <a:rPr dirty="0"/>
              <a:t> </a:t>
            </a:r>
            <a:r>
              <a:rPr b="1" dirty="0" err="1"/>
              <a:t>初始化</a:t>
            </a:r>
            <a:r>
              <a:rPr dirty="0" err="1"/>
              <a:t>建立完成的社会网络结构图，为每个个体随机分配参数组合用来表征情感行为特征，随机分配当前已有收益</a:t>
            </a:r>
            <a:r>
              <a:rPr dirty="0"/>
              <a:t>。</a:t>
            </a: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r>
              <a:rPr dirty="0"/>
              <a:t>    </a:t>
            </a:r>
            <a:r>
              <a:rPr b="1" dirty="0"/>
              <a:t>·</a:t>
            </a:r>
            <a:r>
              <a:rPr dirty="0"/>
              <a:t>     </a:t>
            </a:r>
            <a:r>
              <a:rPr dirty="0" err="1"/>
              <a:t>随机选取个体和其邻居进行博弈并计算收益，取平均收益替换该个体目前收益</a:t>
            </a:r>
            <a:r>
              <a:rPr dirty="0"/>
              <a:t>。</a:t>
            </a: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r>
              <a:rPr dirty="0"/>
              <a:t>    </a:t>
            </a:r>
            <a:r>
              <a:rPr b="1" dirty="0"/>
              <a:t>·     </a:t>
            </a:r>
            <a:r>
              <a:rPr dirty="0" err="1"/>
              <a:t>对该个体进行情感模仿更新，重复N轮作为一个蒙特卡罗步</a:t>
            </a:r>
            <a:r>
              <a:rPr dirty="0"/>
              <a:t>。</a:t>
            </a: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endParaRPr dirty="0"/>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r>
              <a:rPr dirty="0"/>
              <a:t>    </a:t>
            </a:r>
            <a:r>
              <a:rPr dirty="0" err="1"/>
              <a:t>重复蒙特卡罗步，直至系统演化达到稳定状态，即观察到群体情感类型的分布达到稳定时停止迭代</a:t>
            </a:r>
            <a:r>
              <a:rPr dirty="0"/>
              <a: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矩形 1"/>
          <p:cNvSpPr/>
          <p:nvPr/>
        </p:nvSpPr>
        <p:spPr>
          <a:xfrm>
            <a:off x="7970521" y="0"/>
            <a:ext cx="4221482" cy="6858000"/>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pic>
        <p:nvPicPr>
          <p:cNvPr id="355" name="图形 6" descr="图形 6"/>
          <p:cNvPicPr>
            <a:picLocks noChangeAspect="1"/>
          </p:cNvPicPr>
          <p:nvPr/>
        </p:nvPicPr>
        <p:blipFill>
          <a:blip r:embed="rId2"/>
          <a:stretch>
            <a:fillRect/>
          </a:stretch>
        </p:blipFill>
        <p:spPr>
          <a:xfrm>
            <a:off x="10221090" y="544420"/>
            <a:ext cx="1250912" cy="360002"/>
          </a:xfrm>
          <a:prstGeom prst="rect">
            <a:avLst/>
          </a:prstGeom>
          <a:ln w="12700">
            <a:miter lim="400000"/>
          </a:ln>
        </p:spPr>
      </p:pic>
      <p:pic>
        <p:nvPicPr>
          <p:cNvPr id="356" name="图片 7" descr="图片 7"/>
          <p:cNvPicPr>
            <a:picLocks noChangeAspect="1"/>
          </p:cNvPicPr>
          <p:nvPr/>
        </p:nvPicPr>
        <p:blipFill>
          <a:blip r:embed="rId3"/>
          <a:stretch>
            <a:fillRect/>
          </a:stretch>
        </p:blipFill>
        <p:spPr>
          <a:xfrm>
            <a:off x="719998" y="5611755"/>
            <a:ext cx="2853482" cy="1246247"/>
          </a:xfrm>
          <a:prstGeom prst="rect">
            <a:avLst/>
          </a:prstGeom>
          <a:ln w="12700">
            <a:miter lim="400000"/>
          </a:ln>
        </p:spPr>
      </p:pic>
      <p:sp>
        <p:nvSpPr>
          <p:cNvPr id="357" name="文本框 10"/>
          <p:cNvSpPr txBox="1"/>
          <p:nvPr/>
        </p:nvSpPr>
        <p:spPr>
          <a:xfrm>
            <a:off x="719998" y="539999"/>
            <a:ext cx="609986"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900">
                <a:solidFill>
                  <a:srgbClr val="00561F"/>
                </a:solidFill>
                <a:latin typeface="方正清刻本悦宋简体"/>
                <a:ea typeface="方正清刻本悦宋简体"/>
                <a:cs typeface="方正清刻本悦宋简体"/>
                <a:sym typeface="方正清刻本悦宋简体"/>
              </a:defRPr>
            </a:lvl1pPr>
          </a:lstStyle>
          <a:p>
            <a:r>
              <a:t>SYSU 2023</a:t>
            </a:r>
          </a:p>
        </p:txBody>
      </p:sp>
      <p:sp>
        <p:nvSpPr>
          <p:cNvPr id="358" name="文本框 12"/>
          <p:cNvSpPr txBox="1"/>
          <p:nvPr/>
        </p:nvSpPr>
        <p:spPr>
          <a:xfrm>
            <a:off x="720000" y="2534727"/>
            <a:ext cx="4584701"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6000">
                <a:solidFill>
                  <a:srgbClr val="00561F"/>
                </a:solidFill>
                <a:latin typeface="方正清刻本悦宋简体"/>
                <a:ea typeface="方正清刻本悦宋简体"/>
                <a:cs typeface="方正清刻本悦宋简体"/>
                <a:sym typeface="方正清刻本悦宋简体"/>
              </a:defRPr>
            </a:lvl1pPr>
          </a:lstStyle>
          <a:p>
            <a:r>
              <a:t>三种网络结构</a:t>
            </a:r>
          </a:p>
        </p:txBody>
      </p:sp>
      <p:sp>
        <p:nvSpPr>
          <p:cNvPr id="359" name="文本框 18"/>
          <p:cNvSpPr txBox="1"/>
          <p:nvPr/>
        </p:nvSpPr>
        <p:spPr>
          <a:xfrm>
            <a:off x="720001" y="1435576"/>
            <a:ext cx="69076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4800">
                <a:solidFill>
                  <a:srgbClr val="404040"/>
                </a:solidFill>
                <a:latin typeface="方正清刻本悦宋简体"/>
                <a:ea typeface="方正清刻本悦宋简体"/>
                <a:cs typeface="方正清刻本悦宋简体"/>
                <a:sym typeface="方正清刻本悦宋简体"/>
              </a:defRPr>
            </a:lvl1pPr>
          </a:lstStyle>
          <a:p>
            <a:r>
              <a:t>03</a:t>
            </a:r>
          </a:p>
        </p:txBody>
      </p:sp>
      <p:sp>
        <p:nvSpPr>
          <p:cNvPr id="360" name="直接连接符 21"/>
          <p:cNvSpPr/>
          <p:nvPr/>
        </p:nvSpPr>
        <p:spPr>
          <a:xfrm>
            <a:off x="720001" y="2365287"/>
            <a:ext cx="293639" cy="2"/>
          </a:xfrm>
          <a:prstGeom prst="line">
            <a:avLst/>
          </a:prstGeom>
          <a:ln w="57150">
            <a:solidFill>
              <a:srgbClr val="FFCC00"/>
            </a:solidFill>
            <a:miter/>
          </a:ln>
        </p:spPr>
        <p:txBody>
          <a:bodyPr lIns="45718" tIns="45718" rIns="45718" bIns="45718"/>
          <a:lstStyle/>
          <a:p>
            <a:endParaRPr/>
          </a:p>
        </p:txBody>
      </p:sp>
      <p:sp>
        <p:nvSpPr>
          <p:cNvPr id="361" name="文本框 24"/>
          <p:cNvSpPr txBox="1"/>
          <p:nvPr/>
        </p:nvSpPr>
        <p:spPr>
          <a:xfrm>
            <a:off x="720000" y="4184174"/>
            <a:ext cx="4137346"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0000"/>
              </a:lnSpc>
              <a:defRPr sz="1600">
                <a:solidFill>
                  <a:srgbClr val="404040"/>
                </a:solidFill>
                <a:latin typeface="方正清刻本悦宋简体"/>
                <a:ea typeface="方正清刻本悦宋简体"/>
                <a:cs typeface="方正清刻本悦宋简体"/>
                <a:sym typeface="方正清刻本悦宋简体"/>
              </a:defRPr>
            </a:pPr>
            <a:r>
              <a:t>格子网络</a:t>
            </a:r>
          </a:p>
          <a:p>
            <a:pPr>
              <a:lnSpc>
                <a:spcPct val="150000"/>
              </a:lnSpc>
              <a:defRPr sz="1600">
                <a:solidFill>
                  <a:srgbClr val="404040"/>
                </a:solidFill>
                <a:latin typeface="方正清刻本悦宋简体"/>
                <a:ea typeface="方正清刻本悦宋简体"/>
                <a:cs typeface="方正清刻本悦宋简体"/>
                <a:sym typeface="方正清刻本悦宋简体"/>
              </a:defRPr>
            </a:pPr>
            <a:r>
              <a:t>随机网络</a:t>
            </a:r>
          </a:p>
          <a:p>
            <a:pPr>
              <a:lnSpc>
                <a:spcPct val="150000"/>
              </a:lnSpc>
              <a:defRPr sz="1600">
                <a:solidFill>
                  <a:srgbClr val="404040"/>
                </a:solidFill>
                <a:latin typeface="方正清刻本悦宋简体"/>
                <a:ea typeface="方正清刻本悦宋简体"/>
                <a:cs typeface="方正清刻本悦宋简体"/>
                <a:sym typeface="方正清刻本悦宋简体"/>
              </a:defRPr>
            </a:pPr>
            <a:r>
              <a:t>BA无标度网络</a:t>
            </a:r>
          </a:p>
        </p:txBody>
      </p:sp>
      <p:pic>
        <p:nvPicPr>
          <p:cNvPr id="362" name="图片 2" descr="图片 2"/>
          <p:cNvPicPr>
            <a:picLocks noChangeAspect="1"/>
          </p:cNvPicPr>
          <p:nvPr/>
        </p:nvPicPr>
        <p:blipFill>
          <a:blip r:embed="rId4"/>
          <a:stretch>
            <a:fillRect/>
          </a:stretch>
        </p:blipFill>
        <p:spPr>
          <a:xfrm>
            <a:off x="6593998" y="1435577"/>
            <a:ext cx="4878003" cy="487800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截屏2023-06-19 22.52.25.png" descr="截屏2023-06-19 22.52.25.png"/>
          <p:cNvPicPr>
            <a:picLocks noChangeAspect="1"/>
          </p:cNvPicPr>
          <p:nvPr/>
        </p:nvPicPr>
        <p:blipFill>
          <a:blip r:embed="rId2"/>
          <a:srcRect t="12713" b="1969"/>
          <a:stretch>
            <a:fillRect/>
          </a:stretch>
        </p:blipFill>
        <p:spPr>
          <a:xfrm>
            <a:off x="602456" y="1015021"/>
            <a:ext cx="10987163" cy="5449914"/>
          </a:xfrm>
          <a:prstGeom prst="rect">
            <a:avLst/>
          </a:prstGeom>
          <a:ln w="12700">
            <a:miter lim="400000"/>
          </a:ln>
        </p:spPr>
      </p:pic>
      <p:sp>
        <p:nvSpPr>
          <p:cNvPr id="365" name="组合 5"/>
          <p:cNvSpPr txBox="1"/>
          <p:nvPr/>
        </p:nvSpPr>
        <p:spPr>
          <a:xfrm>
            <a:off x="670714" y="462810"/>
            <a:ext cx="1932939"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四类网络模型</a:t>
            </a:r>
          </a:p>
        </p:txBody>
      </p:sp>
      <p:pic>
        <p:nvPicPr>
          <p:cNvPr id="366" name="图形 4" descr="图形 4"/>
          <p:cNvPicPr>
            <a:picLocks noChangeAspect="1"/>
          </p:cNvPicPr>
          <p:nvPr/>
        </p:nvPicPr>
        <p:blipFill>
          <a:blip r:embed="rId3"/>
          <a:stretch>
            <a:fillRect/>
          </a:stretch>
        </p:blipFill>
        <p:spPr>
          <a:xfrm>
            <a:off x="10221090" y="544420"/>
            <a:ext cx="1250912" cy="360002"/>
          </a:xfrm>
          <a:prstGeom prst="rect">
            <a:avLst/>
          </a:prstGeom>
          <a:ln w="12700">
            <a:miter lim="400000"/>
          </a:ln>
        </p:spPr>
      </p:pic>
      <p:pic>
        <p:nvPicPr>
          <p:cNvPr id="367" name="图片 32" descr="图片 32"/>
          <p:cNvPicPr>
            <a:picLocks noChangeAspect="1"/>
          </p:cNvPicPr>
          <p:nvPr/>
        </p:nvPicPr>
        <p:blipFill>
          <a:blip r:embed="rId4">
            <a:alphaModFix amt="35000"/>
          </a:blip>
          <a:stretch>
            <a:fillRect/>
          </a:stretch>
        </p:blipFill>
        <p:spPr>
          <a:xfrm>
            <a:off x="5256174" y="6124418"/>
            <a:ext cx="1679652" cy="733582"/>
          </a:xfrm>
          <a:prstGeom prst="rect">
            <a:avLst/>
          </a:prstGeom>
          <a:ln w="12700">
            <a:miter lim="400000"/>
          </a:ln>
        </p:spPr>
      </p:pic>
      <p:pic>
        <p:nvPicPr>
          <p:cNvPr id="368" name="矩形 矩形" descr="矩形 矩形"/>
          <p:cNvPicPr>
            <a:picLocks noChangeAspect="1"/>
          </p:cNvPicPr>
          <p:nvPr/>
        </p:nvPicPr>
        <p:blipFill>
          <a:blip r:embed="rId5"/>
          <a:stretch>
            <a:fillRect/>
          </a:stretch>
        </p:blipFill>
        <p:spPr>
          <a:xfrm>
            <a:off x="1959848" y="956470"/>
            <a:ext cx="1932942" cy="5566990"/>
          </a:xfrm>
          <a:prstGeom prst="rect">
            <a:avLst/>
          </a:prstGeom>
          <a:ln w="12700">
            <a:miter lim="400000"/>
          </a:ln>
        </p:spPr>
      </p:pic>
      <p:pic>
        <p:nvPicPr>
          <p:cNvPr id="369" name="矩形 矩形" descr="矩形 矩形"/>
          <p:cNvPicPr>
            <a:picLocks noChangeAspect="1"/>
          </p:cNvPicPr>
          <p:nvPr/>
        </p:nvPicPr>
        <p:blipFill>
          <a:blip r:embed="rId6"/>
          <a:stretch>
            <a:fillRect/>
          </a:stretch>
        </p:blipFill>
        <p:spPr>
          <a:xfrm>
            <a:off x="3937205" y="956470"/>
            <a:ext cx="2909312" cy="5566990"/>
          </a:xfrm>
          <a:prstGeom prst="rect">
            <a:avLst/>
          </a:prstGeom>
          <a:ln w="12700">
            <a:miter lim="400000"/>
          </a:ln>
        </p:spPr>
      </p:pic>
      <p:pic>
        <p:nvPicPr>
          <p:cNvPr id="370" name="矩形 矩形" descr="矩形 矩形"/>
          <p:cNvPicPr>
            <a:picLocks noChangeAspect="1"/>
          </p:cNvPicPr>
          <p:nvPr/>
        </p:nvPicPr>
        <p:blipFill>
          <a:blip r:embed="rId7"/>
          <a:stretch>
            <a:fillRect/>
          </a:stretch>
        </p:blipFill>
        <p:spPr>
          <a:xfrm>
            <a:off x="9038096" y="956470"/>
            <a:ext cx="2551230" cy="556699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 name="截屏2023-06-19 22.59.50.png" descr="截屏2023-06-19 22.59.50.png"/>
          <p:cNvPicPr>
            <a:picLocks noChangeAspect="1"/>
          </p:cNvPicPr>
          <p:nvPr/>
        </p:nvPicPr>
        <p:blipFill>
          <a:blip r:embed="rId2"/>
          <a:stretch>
            <a:fillRect/>
          </a:stretch>
        </p:blipFill>
        <p:spPr>
          <a:xfrm>
            <a:off x="6898981" y="2013216"/>
            <a:ext cx="3142458" cy="3265488"/>
          </a:xfrm>
          <a:prstGeom prst="rect">
            <a:avLst/>
          </a:prstGeom>
          <a:ln w="12700">
            <a:miter lim="400000"/>
          </a:ln>
          <a:effectLst>
            <a:reflection endPos="40000" dir="5400000" sy="-100000" algn="bl" rotWithShape="0"/>
          </a:effectLst>
        </p:spPr>
      </p:pic>
      <p:pic>
        <p:nvPicPr>
          <p:cNvPr id="373" name="截屏2023-06-19 22.59.50.png" descr="截屏2023-06-19 22.59.50.png"/>
          <p:cNvPicPr>
            <a:picLocks noChangeAspect="1"/>
          </p:cNvPicPr>
          <p:nvPr/>
        </p:nvPicPr>
        <p:blipFill>
          <a:blip r:embed="rId3"/>
          <a:stretch>
            <a:fillRect/>
          </a:stretch>
        </p:blipFill>
        <p:spPr>
          <a:xfrm>
            <a:off x="2199108" y="2013216"/>
            <a:ext cx="2742011" cy="3265488"/>
          </a:xfrm>
          <a:prstGeom prst="rect">
            <a:avLst/>
          </a:prstGeom>
          <a:ln w="12700">
            <a:miter lim="400000"/>
          </a:ln>
          <a:effectLst>
            <a:reflection endPos="40000" dir="5400000" sy="-100000" algn="bl" rotWithShape="0"/>
          </a:effectLst>
        </p:spPr>
      </p:pic>
      <p:pic>
        <p:nvPicPr>
          <p:cNvPr id="374" name="截屏2023-06-19 22.59.50.png" descr="截屏2023-06-19 22.59.50.png"/>
          <p:cNvPicPr>
            <a:picLocks noChangeAspect="1"/>
          </p:cNvPicPr>
          <p:nvPr/>
        </p:nvPicPr>
        <p:blipFill>
          <a:blip r:embed="rId4"/>
          <a:stretch>
            <a:fillRect/>
          </a:stretch>
        </p:blipFill>
        <p:spPr>
          <a:xfrm>
            <a:off x="4020596" y="1314715"/>
            <a:ext cx="4150919" cy="4662489"/>
          </a:xfrm>
          <a:prstGeom prst="rect">
            <a:avLst/>
          </a:prstGeom>
          <a:ln w="12700">
            <a:miter lim="400000"/>
          </a:ln>
          <a:effectLst>
            <a:reflection endPos="40000" dir="5400000" sy="-100000" algn="bl" rotWithShape="0"/>
          </a:effectLst>
        </p:spPr>
      </p:pic>
      <p:pic>
        <p:nvPicPr>
          <p:cNvPr id="375" name="图形 4" descr="图形 4"/>
          <p:cNvPicPr>
            <a:picLocks noChangeAspect="1"/>
          </p:cNvPicPr>
          <p:nvPr/>
        </p:nvPicPr>
        <p:blipFill>
          <a:blip r:embed="rId5"/>
          <a:stretch>
            <a:fillRect/>
          </a:stretch>
        </p:blipFill>
        <p:spPr>
          <a:xfrm>
            <a:off x="10221090" y="544420"/>
            <a:ext cx="1250912" cy="360002"/>
          </a:xfrm>
          <a:prstGeom prst="rect">
            <a:avLst/>
          </a:prstGeom>
          <a:ln w="12700">
            <a:miter lim="400000"/>
          </a:ln>
        </p:spPr>
      </p:pic>
      <p:sp>
        <p:nvSpPr>
          <p:cNvPr id="376" name="矩形 7"/>
          <p:cNvSpPr/>
          <p:nvPr/>
        </p:nvSpPr>
        <p:spPr>
          <a:xfrm>
            <a:off x="0" y="2025960"/>
            <a:ext cx="180000" cy="3240002"/>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sp>
        <p:nvSpPr>
          <p:cNvPr id="377" name="矩形 8"/>
          <p:cNvSpPr/>
          <p:nvPr/>
        </p:nvSpPr>
        <p:spPr>
          <a:xfrm>
            <a:off x="12012000" y="2025960"/>
            <a:ext cx="180002" cy="3240002"/>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sp>
        <p:nvSpPr>
          <p:cNvPr id="378" name="文本框 14"/>
          <p:cNvSpPr txBox="1"/>
          <p:nvPr/>
        </p:nvSpPr>
        <p:spPr>
          <a:xfrm>
            <a:off x="2534956" y="6188672"/>
            <a:ext cx="7122088" cy="345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400">
                <a:solidFill>
                  <a:srgbClr val="404040"/>
                </a:solidFill>
                <a:latin typeface="方正清刻本悦宋简体"/>
                <a:ea typeface="方正清刻本悦宋简体"/>
                <a:cs typeface="方正清刻本悦宋简体"/>
                <a:sym typeface="方正清刻本悦宋简体"/>
              </a:defRPr>
            </a:lvl1pPr>
          </a:lstStyle>
          <a:p>
            <a:r>
              <a:t>最近邻网络（K=5）</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截屏2023-06-19 22.59.50.png" descr="截屏2023-06-19 22.59.50.png"/>
          <p:cNvPicPr>
            <a:picLocks noChangeAspect="1"/>
          </p:cNvPicPr>
          <p:nvPr/>
        </p:nvPicPr>
        <p:blipFill>
          <a:blip r:embed="rId2"/>
          <a:stretch>
            <a:fillRect/>
          </a:stretch>
        </p:blipFill>
        <p:spPr>
          <a:xfrm>
            <a:off x="6898979" y="2013216"/>
            <a:ext cx="3142459" cy="3265488"/>
          </a:xfrm>
          <a:prstGeom prst="rect">
            <a:avLst/>
          </a:prstGeom>
          <a:ln w="12700">
            <a:miter lim="400000"/>
          </a:ln>
          <a:effectLst>
            <a:reflection endPos="40000" dir="5400000" sy="-100000" algn="bl" rotWithShape="0"/>
          </a:effectLst>
        </p:spPr>
      </p:pic>
      <p:pic>
        <p:nvPicPr>
          <p:cNvPr id="381" name="截屏2023-06-19 22.59.50.png" descr="截屏2023-06-19 22.59.50.png"/>
          <p:cNvPicPr>
            <a:picLocks noChangeAspect="1"/>
          </p:cNvPicPr>
          <p:nvPr/>
        </p:nvPicPr>
        <p:blipFill>
          <a:blip r:embed="rId3"/>
          <a:stretch>
            <a:fillRect/>
          </a:stretch>
        </p:blipFill>
        <p:spPr>
          <a:xfrm>
            <a:off x="2199108" y="2013216"/>
            <a:ext cx="2742011" cy="3265488"/>
          </a:xfrm>
          <a:prstGeom prst="rect">
            <a:avLst/>
          </a:prstGeom>
          <a:ln w="12700">
            <a:miter lim="400000"/>
          </a:ln>
          <a:effectLst>
            <a:reflection endPos="40000" dir="5400000" sy="-100000" algn="bl" rotWithShape="0"/>
          </a:effectLst>
        </p:spPr>
      </p:pic>
      <p:pic>
        <p:nvPicPr>
          <p:cNvPr id="382" name="截屏2023-06-19 22.59.50.png" descr="截屏2023-06-19 22.59.50.png"/>
          <p:cNvPicPr>
            <a:picLocks noChangeAspect="1"/>
          </p:cNvPicPr>
          <p:nvPr/>
        </p:nvPicPr>
        <p:blipFill>
          <a:blip r:embed="rId4"/>
          <a:stretch>
            <a:fillRect/>
          </a:stretch>
        </p:blipFill>
        <p:spPr>
          <a:xfrm>
            <a:off x="4023376" y="1314715"/>
            <a:ext cx="4148139" cy="4662489"/>
          </a:xfrm>
          <a:prstGeom prst="rect">
            <a:avLst/>
          </a:prstGeom>
          <a:ln w="12700">
            <a:miter lim="400000"/>
          </a:ln>
          <a:effectLst>
            <a:reflection endPos="40000" dir="5400000" sy="-100000" algn="bl" rotWithShape="0"/>
          </a:effectLst>
        </p:spPr>
      </p:pic>
      <p:pic>
        <p:nvPicPr>
          <p:cNvPr id="383" name="图形 4" descr="图形 4"/>
          <p:cNvPicPr>
            <a:picLocks noChangeAspect="1"/>
          </p:cNvPicPr>
          <p:nvPr/>
        </p:nvPicPr>
        <p:blipFill>
          <a:blip r:embed="rId5"/>
          <a:stretch>
            <a:fillRect/>
          </a:stretch>
        </p:blipFill>
        <p:spPr>
          <a:xfrm>
            <a:off x="10221090" y="544420"/>
            <a:ext cx="1250912" cy="360002"/>
          </a:xfrm>
          <a:prstGeom prst="rect">
            <a:avLst/>
          </a:prstGeom>
          <a:ln w="12700">
            <a:miter lim="400000"/>
          </a:ln>
        </p:spPr>
      </p:pic>
      <p:sp>
        <p:nvSpPr>
          <p:cNvPr id="384" name="矩形 7"/>
          <p:cNvSpPr/>
          <p:nvPr/>
        </p:nvSpPr>
        <p:spPr>
          <a:xfrm>
            <a:off x="0" y="2025960"/>
            <a:ext cx="180000" cy="3240002"/>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sp>
        <p:nvSpPr>
          <p:cNvPr id="385" name="矩形 8"/>
          <p:cNvSpPr/>
          <p:nvPr/>
        </p:nvSpPr>
        <p:spPr>
          <a:xfrm>
            <a:off x="12012000" y="2025960"/>
            <a:ext cx="180002" cy="3240002"/>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sp>
        <p:nvSpPr>
          <p:cNvPr id="386" name="文本框 14"/>
          <p:cNvSpPr txBox="1"/>
          <p:nvPr/>
        </p:nvSpPr>
        <p:spPr>
          <a:xfrm>
            <a:off x="2534956" y="6188672"/>
            <a:ext cx="7122088" cy="345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400">
                <a:solidFill>
                  <a:srgbClr val="404040"/>
                </a:solidFill>
                <a:latin typeface="方正清刻本悦宋简体"/>
                <a:ea typeface="方正清刻本悦宋简体"/>
                <a:cs typeface="方正清刻本悦宋简体"/>
                <a:sym typeface="方正清刻本悦宋简体"/>
              </a:defRPr>
            </a:lvl1pPr>
          </a:lstStyle>
          <a:p>
            <a:r>
              <a:t>随机网络</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截屏2023-06-19 22.59.50.png" descr="截屏2023-06-19 22.59.50.png"/>
          <p:cNvPicPr>
            <a:picLocks noChangeAspect="1"/>
          </p:cNvPicPr>
          <p:nvPr/>
        </p:nvPicPr>
        <p:blipFill>
          <a:blip r:embed="rId2"/>
          <a:stretch>
            <a:fillRect/>
          </a:stretch>
        </p:blipFill>
        <p:spPr>
          <a:xfrm>
            <a:off x="7371567" y="2013216"/>
            <a:ext cx="2686846" cy="3265488"/>
          </a:xfrm>
          <a:prstGeom prst="rect">
            <a:avLst/>
          </a:prstGeom>
          <a:ln w="12700">
            <a:miter lim="400000"/>
          </a:ln>
          <a:effectLst>
            <a:reflection endPos="40000" dir="5400000" sy="-100000" algn="bl" rotWithShape="0"/>
          </a:effectLst>
        </p:spPr>
      </p:pic>
      <p:pic>
        <p:nvPicPr>
          <p:cNvPr id="389" name="截屏2023-06-19 22.59.50.png" descr="截屏2023-06-19 22.59.50.png"/>
          <p:cNvPicPr>
            <a:picLocks noChangeAspect="1"/>
          </p:cNvPicPr>
          <p:nvPr/>
        </p:nvPicPr>
        <p:blipFill>
          <a:blip r:embed="rId3"/>
          <a:stretch>
            <a:fillRect/>
          </a:stretch>
        </p:blipFill>
        <p:spPr>
          <a:xfrm>
            <a:off x="2199108" y="2013216"/>
            <a:ext cx="2742011" cy="3265488"/>
          </a:xfrm>
          <a:prstGeom prst="rect">
            <a:avLst/>
          </a:prstGeom>
          <a:ln w="12700">
            <a:miter lim="400000"/>
          </a:ln>
          <a:effectLst>
            <a:reflection endPos="40000" dir="5400000" sy="-100000" algn="bl" rotWithShape="0"/>
          </a:effectLst>
        </p:spPr>
      </p:pic>
      <p:pic>
        <p:nvPicPr>
          <p:cNvPr id="390" name="截屏2023-06-19 22.59.50.png" descr="截屏2023-06-19 22.59.50.png"/>
          <p:cNvPicPr>
            <a:picLocks noChangeAspect="1"/>
          </p:cNvPicPr>
          <p:nvPr/>
        </p:nvPicPr>
        <p:blipFill>
          <a:blip r:embed="rId4"/>
          <a:stretch>
            <a:fillRect/>
          </a:stretch>
        </p:blipFill>
        <p:spPr>
          <a:xfrm>
            <a:off x="4020596" y="1314715"/>
            <a:ext cx="4150919" cy="4662489"/>
          </a:xfrm>
          <a:prstGeom prst="rect">
            <a:avLst/>
          </a:prstGeom>
          <a:ln w="12700">
            <a:miter lim="400000"/>
          </a:ln>
          <a:effectLst>
            <a:reflection endPos="40000" dir="5400000" sy="-100000" algn="bl" rotWithShape="0"/>
          </a:effectLst>
        </p:spPr>
      </p:pic>
      <p:pic>
        <p:nvPicPr>
          <p:cNvPr id="391" name="图形 4" descr="图形 4"/>
          <p:cNvPicPr>
            <a:picLocks noChangeAspect="1"/>
          </p:cNvPicPr>
          <p:nvPr/>
        </p:nvPicPr>
        <p:blipFill>
          <a:blip r:embed="rId5"/>
          <a:stretch>
            <a:fillRect/>
          </a:stretch>
        </p:blipFill>
        <p:spPr>
          <a:xfrm>
            <a:off x="10221090" y="544420"/>
            <a:ext cx="1250912" cy="360002"/>
          </a:xfrm>
          <a:prstGeom prst="rect">
            <a:avLst/>
          </a:prstGeom>
          <a:ln w="12700">
            <a:miter lim="400000"/>
          </a:ln>
        </p:spPr>
      </p:pic>
      <p:sp>
        <p:nvSpPr>
          <p:cNvPr id="392" name="矩形 7"/>
          <p:cNvSpPr/>
          <p:nvPr/>
        </p:nvSpPr>
        <p:spPr>
          <a:xfrm>
            <a:off x="0" y="2025960"/>
            <a:ext cx="180000" cy="3240002"/>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sp>
        <p:nvSpPr>
          <p:cNvPr id="393" name="矩形 8"/>
          <p:cNvSpPr/>
          <p:nvPr/>
        </p:nvSpPr>
        <p:spPr>
          <a:xfrm>
            <a:off x="12012000" y="2025960"/>
            <a:ext cx="180002" cy="3240002"/>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sp>
        <p:nvSpPr>
          <p:cNvPr id="394" name="文本框 14"/>
          <p:cNvSpPr txBox="1"/>
          <p:nvPr/>
        </p:nvSpPr>
        <p:spPr>
          <a:xfrm>
            <a:off x="2534956" y="6188672"/>
            <a:ext cx="7122088" cy="345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400">
                <a:solidFill>
                  <a:srgbClr val="404040"/>
                </a:solidFill>
                <a:latin typeface="方正清刻本悦宋简体"/>
                <a:ea typeface="方正清刻本悦宋简体"/>
                <a:cs typeface="方正清刻本悦宋简体"/>
                <a:sym typeface="方正清刻本悦宋简体"/>
              </a:defRPr>
            </a:lvl1pPr>
          </a:lstStyle>
          <a:p>
            <a:r>
              <a:t>BA无标度网络</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20200422223312706.jpg.png" descr="20200422223312706.jpg.png"/>
          <p:cNvPicPr>
            <a:picLocks noChangeAspect="1"/>
          </p:cNvPicPr>
          <p:nvPr/>
        </p:nvPicPr>
        <p:blipFill>
          <a:blip r:embed="rId2"/>
          <a:srcRect l="3840" t="2945" r="2228" b="15051"/>
          <a:stretch>
            <a:fillRect/>
          </a:stretch>
        </p:blipFill>
        <p:spPr>
          <a:xfrm>
            <a:off x="590071" y="1818877"/>
            <a:ext cx="6585669" cy="3220235"/>
          </a:xfrm>
          <a:prstGeom prst="rect">
            <a:avLst/>
          </a:prstGeom>
          <a:ln w="12700">
            <a:miter lim="400000"/>
          </a:ln>
        </p:spPr>
      </p:pic>
      <p:pic>
        <p:nvPicPr>
          <p:cNvPr id="397" name="图形 4" descr="图形 4"/>
          <p:cNvPicPr>
            <a:picLocks noChangeAspect="1"/>
          </p:cNvPicPr>
          <p:nvPr/>
        </p:nvPicPr>
        <p:blipFill>
          <a:blip r:embed="rId3"/>
          <a:stretch>
            <a:fillRect/>
          </a:stretch>
        </p:blipFill>
        <p:spPr>
          <a:xfrm>
            <a:off x="10221090" y="544420"/>
            <a:ext cx="1250912" cy="360002"/>
          </a:xfrm>
          <a:prstGeom prst="rect">
            <a:avLst/>
          </a:prstGeom>
          <a:ln w="12700">
            <a:miter lim="400000"/>
          </a:ln>
        </p:spPr>
      </p:pic>
      <p:grpSp>
        <p:nvGrpSpPr>
          <p:cNvPr id="403" name="成组"/>
          <p:cNvGrpSpPr/>
          <p:nvPr/>
        </p:nvGrpSpPr>
        <p:grpSpPr>
          <a:xfrm>
            <a:off x="7288990" y="1643325"/>
            <a:ext cx="4564542" cy="3571351"/>
            <a:chOff x="0" y="0"/>
            <a:chExt cx="4564541" cy="3571350"/>
          </a:xfrm>
        </p:grpSpPr>
        <p:sp>
          <p:nvSpPr>
            <p:cNvPr id="398" name="矩形 13"/>
            <p:cNvSpPr/>
            <p:nvPr/>
          </p:nvSpPr>
          <p:spPr>
            <a:xfrm>
              <a:off x="0" y="-1"/>
              <a:ext cx="4564542" cy="3571352"/>
            </a:xfrm>
            <a:prstGeom prst="rect">
              <a:avLst/>
            </a:prstGeom>
            <a:solidFill>
              <a:srgbClr val="00561F"/>
            </a:solidFill>
            <a:ln w="12700" cap="flat">
              <a:noFill/>
              <a:miter lim="400000"/>
            </a:ln>
            <a:effectLst>
              <a:outerShdw blurRad="63500" rotWithShape="0">
                <a:srgbClr val="000000">
                  <a:alpha val="40000"/>
                </a:srgbClr>
              </a:outerShdw>
            </a:effectLst>
          </p:spPr>
          <p:txBody>
            <a:bodyPr wrap="square" lIns="45718" tIns="45718" rIns="45718" bIns="45718" numCol="1" anchor="ctr">
              <a:noAutofit/>
            </a:bodyP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sp>
          <p:nvSpPr>
            <p:cNvPr id="399" name="矩形 14"/>
            <p:cNvSpPr txBox="1"/>
            <p:nvPr/>
          </p:nvSpPr>
          <p:spPr>
            <a:xfrm>
              <a:off x="460722" y="96007"/>
              <a:ext cx="4062253" cy="447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just">
                <a:lnSpc>
                  <a:spcPct val="110000"/>
                </a:lnSpc>
                <a:defRPr sz="2000">
                  <a:solidFill>
                    <a:srgbClr val="FFFFFF"/>
                  </a:solidFill>
                  <a:latin typeface="方正清刻本悦宋简体"/>
                  <a:ea typeface="方正清刻本悦宋简体"/>
                  <a:cs typeface="方正清刻本悦宋简体"/>
                  <a:sym typeface="方正清刻本悦宋简体"/>
                </a:defRPr>
              </a:lvl1pPr>
            </a:lstStyle>
            <a:p>
              <a:r>
                <a:t>评价节点间相互的连通性如何</a:t>
              </a:r>
            </a:p>
          </p:txBody>
        </p:sp>
        <mc:AlternateContent xmlns:mc="http://schemas.openxmlformats.org/markup-compatibility/2006">
          <mc:Choice xmlns:a14="http://schemas.microsoft.com/office/drawing/2010/main" Requires="a14">
            <p:sp>
              <p:nvSpPr>
                <p:cNvPr id="400" name="矩形 15"/>
                <p:cNvSpPr txBox="1"/>
                <p:nvPr/>
              </p:nvSpPr>
              <p:spPr>
                <a:xfrm>
                  <a:off x="460722" y="786599"/>
                  <a:ext cx="3760996" cy="2591356"/>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45718" tIns="45718" rIns="45718" bIns="45718" numCol="1" anchor="t">
                  <a:spAutoFit/>
                </a:bodyPr>
                <a:lstStyle/>
                <a:p>
                  <a:pPr algn="just">
                    <a:lnSpc>
                      <a:spcPct val="150000"/>
                    </a:lnSpc>
                    <a:defRPr sz="1400">
                      <a:solidFill>
                        <a:srgbClr val="FFFFFF"/>
                      </a:solidFill>
                      <a:latin typeface="方正清刻本悦宋简体"/>
                      <a:ea typeface="方正清刻本悦宋简体"/>
                      <a:cs typeface="方正清刻本悦宋简体"/>
                      <a:sym typeface="方正清刻本悦宋简体"/>
                    </a:defRPr>
                  </a:pPr>
                  <a:r>
                    <a:t>聚集系数：</a:t>
                  </a:r>
                  <a14:m>
                    <m:oMath xmlns:m="http://schemas.openxmlformats.org/officeDocument/2006/math">
                      <m:sSub>
                        <m:sSubPr>
                          <m:ctrlPr>
                            <a:rPr sz="1700">
                              <a:solidFill>
                                <a:srgbClr val="FFFFFF"/>
                              </a:solidFill>
                              <a:latin typeface="Cambria Math" panose="02040503050406030204" pitchFamily="18" charset="0"/>
                            </a:rPr>
                          </m:ctrlPr>
                        </m:sSubPr>
                        <m:e>
                          <m:r>
                            <a:rPr sz="1700" i="1">
                              <a:solidFill>
                                <a:srgbClr val="FFFFFF"/>
                              </a:solidFill>
                              <a:latin typeface="Cambria Math" panose="02040503050406030204" pitchFamily="18" charset="0"/>
                            </a:rPr>
                            <m:t>𝐶</m:t>
                          </m:r>
                        </m:e>
                        <m:sub>
                          <m:r>
                            <a:rPr sz="1700" i="1">
                              <a:solidFill>
                                <a:srgbClr val="FFFFFF"/>
                              </a:solidFill>
                              <a:latin typeface="Cambria Math" panose="02040503050406030204" pitchFamily="18" charset="0"/>
                            </a:rPr>
                            <m:t>𝑖</m:t>
                          </m:r>
                        </m:sub>
                      </m:sSub>
                      <m:r>
                        <a:rPr sz="1700" i="1">
                          <a:solidFill>
                            <a:srgbClr val="FFFFFF"/>
                          </a:solidFill>
                          <a:latin typeface="Cambria Math" panose="02040503050406030204" pitchFamily="18" charset="0"/>
                        </a:rPr>
                        <m:t>=</m:t>
                      </m:r>
                      <m:f>
                        <m:fPr>
                          <m:ctrlPr>
                            <a:rPr sz="1700" i="1">
                              <a:solidFill>
                                <a:srgbClr val="FFFFFF"/>
                              </a:solidFill>
                              <a:latin typeface="Cambria Math" panose="02040503050406030204" pitchFamily="18" charset="0"/>
                            </a:rPr>
                          </m:ctrlPr>
                        </m:fPr>
                        <m:num>
                          <m:r>
                            <a:rPr sz="1700" i="1">
                              <a:solidFill>
                                <a:srgbClr val="FFFFFF"/>
                              </a:solidFill>
                              <a:latin typeface="Cambria Math" panose="02040503050406030204" pitchFamily="18" charset="0"/>
                            </a:rPr>
                            <m:t>2</m:t>
                          </m:r>
                          <m:sSub>
                            <m:sSubPr>
                              <m:ctrlPr>
                                <a:rPr sz="1700" i="1">
                                  <a:solidFill>
                                    <a:srgbClr val="FFFFFF"/>
                                  </a:solidFill>
                                  <a:latin typeface="Cambria Math" panose="02040503050406030204" pitchFamily="18" charset="0"/>
                                </a:rPr>
                              </m:ctrlPr>
                            </m:sSubPr>
                            <m:e>
                              <m:r>
                                <a:rPr sz="1700" i="1">
                                  <a:solidFill>
                                    <a:srgbClr val="FFFFFF"/>
                                  </a:solidFill>
                                  <a:latin typeface="Cambria Math" panose="02040503050406030204" pitchFamily="18" charset="0"/>
                                </a:rPr>
                                <m:t>𝑒</m:t>
                              </m:r>
                            </m:e>
                            <m:sub>
                              <m:r>
                                <a:rPr sz="1700" i="1">
                                  <a:solidFill>
                                    <a:srgbClr val="FFFFFF"/>
                                  </a:solidFill>
                                  <a:latin typeface="Cambria Math" panose="02040503050406030204" pitchFamily="18" charset="0"/>
                                </a:rPr>
                                <m:t>𝑖</m:t>
                              </m:r>
                            </m:sub>
                          </m:sSub>
                        </m:num>
                        <m:den>
                          <m:sSub>
                            <m:sSubPr>
                              <m:ctrlPr>
                                <a:rPr sz="1700" i="1">
                                  <a:solidFill>
                                    <a:srgbClr val="FFFFFF"/>
                                  </a:solidFill>
                                  <a:latin typeface="Cambria Math" panose="02040503050406030204" pitchFamily="18" charset="0"/>
                                </a:rPr>
                              </m:ctrlPr>
                            </m:sSubPr>
                            <m:e>
                              <m:r>
                                <a:rPr sz="1700" i="1">
                                  <a:solidFill>
                                    <a:srgbClr val="FFFFFF"/>
                                  </a:solidFill>
                                  <a:latin typeface="Cambria Math" panose="02040503050406030204" pitchFamily="18" charset="0"/>
                                </a:rPr>
                                <m:t>𝑘</m:t>
                              </m:r>
                            </m:e>
                            <m:sub>
                              <m:r>
                                <a:rPr sz="1700" i="1">
                                  <a:solidFill>
                                    <a:srgbClr val="FFFFFF"/>
                                  </a:solidFill>
                                  <a:latin typeface="Cambria Math" panose="02040503050406030204" pitchFamily="18" charset="0"/>
                                </a:rPr>
                                <m:t>𝑖</m:t>
                              </m:r>
                            </m:sub>
                          </m:sSub>
                          <m:r>
                            <a:rPr sz="1700" i="1">
                              <a:solidFill>
                                <a:srgbClr val="FFFFFF"/>
                              </a:solidFill>
                              <a:latin typeface="Cambria Math" panose="02040503050406030204" pitchFamily="18" charset="0"/>
                            </a:rPr>
                            <m:t>(</m:t>
                          </m:r>
                          <m:sSub>
                            <m:sSubPr>
                              <m:ctrlPr>
                                <a:rPr sz="1700" i="1">
                                  <a:solidFill>
                                    <a:srgbClr val="FFFFFF"/>
                                  </a:solidFill>
                                  <a:latin typeface="Cambria Math" panose="02040503050406030204" pitchFamily="18" charset="0"/>
                                </a:rPr>
                              </m:ctrlPr>
                            </m:sSubPr>
                            <m:e>
                              <m:r>
                                <a:rPr sz="1700" i="1">
                                  <a:solidFill>
                                    <a:srgbClr val="FFFFFF"/>
                                  </a:solidFill>
                                  <a:latin typeface="Cambria Math" panose="02040503050406030204" pitchFamily="18" charset="0"/>
                                </a:rPr>
                                <m:t>𝑘</m:t>
                              </m:r>
                            </m:e>
                            <m:sub>
                              <m:r>
                                <a:rPr sz="1700" i="1">
                                  <a:solidFill>
                                    <a:srgbClr val="FFFFFF"/>
                                  </a:solidFill>
                                  <a:latin typeface="Cambria Math" panose="02040503050406030204" pitchFamily="18" charset="0"/>
                                </a:rPr>
                                <m:t>𝑖</m:t>
                              </m:r>
                            </m:sub>
                          </m:sSub>
                          <m:r>
                            <a:rPr sz="1700" i="1">
                              <a:solidFill>
                                <a:srgbClr val="FFFFFF"/>
                              </a:solidFill>
                              <a:latin typeface="Cambria Math" panose="02040503050406030204" pitchFamily="18" charset="0"/>
                            </a:rPr>
                            <m:t>−1)</m:t>
                          </m:r>
                        </m:den>
                      </m:f>
                    </m:oMath>
                  </a14:m>
                  <a:endParaRPr/>
                </a:p>
                <a:p>
                  <a:pPr algn="just">
                    <a:lnSpc>
                      <a:spcPct val="150000"/>
                    </a:lnSpc>
                    <a:defRPr sz="1400">
                      <a:solidFill>
                        <a:srgbClr val="FFFFFF"/>
                      </a:solidFill>
                      <a:latin typeface="方正清刻本悦宋简体"/>
                      <a:ea typeface="方正清刻本悦宋简体"/>
                      <a:cs typeface="方正清刻本悦宋简体"/>
                      <a:sym typeface="方正清刻本悦宋简体"/>
                    </a:defRPr>
                  </a:pPr>
                  <a:r>
                    <a:t>一个节点的邻居节点之间连边的数目占这些邻居节点之间最大可能连边数目的比例。</a:t>
                  </a:r>
                  <a:endParaRPr>
                    <a:latin typeface="思源黑体 CN Regular"/>
                    <a:ea typeface="思源黑体 CN Regular"/>
                    <a:cs typeface="思源黑体 CN Regular"/>
                    <a:sym typeface="思源黑体 CN Regular"/>
                  </a:endParaRPr>
                </a:p>
                <a:p>
                  <a:pPr algn="just">
                    <a:lnSpc>
                      <a:spcPct val="150000"/>
                    </a:lnSpc>
                    <a:defRPr sz="1400">
                      <a:solidFill>
                        <a:srgbClr val="FFFFFF"/>
                      </a:solidFill>
                      <a:latin typeface="方正清刻本悦宋简体"/>
                      <a:ea typeface="方正清刻本悦宋简体"/>
                      <a:cs typeface="方正清刻本悦宋简体"/>
                      <a:sym typeface="方正清刻本悦宋简体"/>
                    </a:defRPr>
                  </a:pPr>
                  <a:r>
                    <a:t>网络中所有节点聚集系数的平均值就是网络的聚集系数，它反映了网络中节点的聚集情况即网络的聚集性。</a:t>
                  </a:r>
                </a:p>
              </p:txBody>
            </p:sp>
          </mc:Choice>
          <mc:Fallback>
            <p:sp>
              <p:nvSpPr>
                <p:cNvPr id="400" name="矩形 15"/>
                <p:cNvSpPr txBox="1">
                  <a:spLocks noRot="1" noChangeAspect="1" noMove="1" noResize="1" noEditPoints="1" noAdjustHandles="1" noChangeArrowheads="1" noChangeShapeType="1" noTextEdit="1"/>
                </p:cNvSpPr>
                <p:nvPr/>
              </p:nvSpPr>
              <p:spPr>
                <a:xfrm>
                  <a:off x="460722" y="786599"/>
                  <a:ext cx="3760996" cy="2591356"/>
                </a:xfrm>
                <a:prstGeom prst="rect">
                  <a:avLst/>
                </a:prstGeom>
                <a:blipFill>
                  <a:blip r:embed="rId4"/>
                  <a:stretch>
                    <a:fillRect l="-162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sp>
          <p:nvSpPr>
            <p:cNvPr id="401" name="直接连接符 22"/>
            <p:cNvSpPr/>
            <p:nvPr/>
          </p:nvSpPr>
          <p:spPr>
            <a:xfrm>
              <a:off x="548922" y="506669"/>
              <a:ext cx="173799" cy="2"/>
            </a:xfrm>
            <a:prstGeom prst="line">
              <a:avLst/>
            </a:prstGeom>
            <a:noFill/>
            <a:ln w="25400" cap="flat">
              <a:solidFill>
                <a:srgbClr val="FFFFFF"/>
              </a:solidFill>
              <a:prstDash val="solid"/>
              <a:miter lim="800000"/>
            </a:ln>
            <a:effectLst/>
          </p:spPr>
          <p:txBody>
            <a:bodyPr wrap="square" lIns="45718" tIns="45718" rIns="45718" bIns="45718" numCol="1" anchor="t">
              <a:noAutofit/>
            </a:bodyPr>
            <a:lstStyle/>
            <a:p>
              <a:endParaRPr/>
            </a:p>
          </p:txBody>
        </p:sp>
        <p:pic>
          <p:nvPicPr>
            <p:cNvPr id="402" name="图形 26" descr="图形 26"/>
            <p:cNvPicPr>
              <a:picLocks noChangeAspect="1"/>
            </p:cNvPicPr>
            <p:nvPr/>
          </p:nvPicPr>
          <p:blipFill>
            <a:blip r:embed="rId5"/>
            <a:stretch>
              <a:fillRect/>
            </a:stretch>
          </p:blipFill>
          <p:spPr>
            <a:xfrm>
              <a:off x="3459594" y="2885886"/>
              <a:ext cx="590280" cy="540396"/>
            </a:xfrm>
            <a:prstGeom prst="rect">
              <a:avLst/>
            </a:prstGeom>
            <a:ln w="12700" cap="flat">
              <a:noFill/>
              <a:miter lim="400000"/>
            </a:ln>
            <a:effectLst/>
          </p:spPr>
        </p:pic>
      </p:grpSp>
      <p:grpSp>
        <p:nvGrpSpPr>
          <p:cNvPr id="406" name="组合 5"/>
          <p:cNvGrpSpPr/>
          <p:nvPr/>
        </p:nvGrpSpPr>
        <p:grpSpPr>
          <a:xfrm>
            <a:off x="670714" y="462810"/>
            <a:ext cx="3270903" cy="653137"/>
            <a:chOff x="0" y="0"/>
            <a:chExt cx="3270902" cy="653135"/>
          </a:xfrm>
        </p:grpSpPr>
        <p:sp>
          <p:nvSpPr>
            <p:cNvPr id="404" name="文本框 1"/>
            <p:cNvSpPr txBox="1"/>
            <p:nvPr/>
          </p:nvSpPr>
          <p:spPr>
            <a:xfrm>
              <a:off x="0" y="0"/>
              <a:ext cx="3270903" cy="5105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最近邻网络 to 随机网络</a:t>
              </a:r>
            </a:p>
          </p:txBody>
        </p:sp>
        <p:sp>
          <p:nvSpPr>
            <p:cNvPr id="405" name="文本框 2"/>
            <p:cNvSpPr txBox="1"/>
            <p:nvPr/>
          </p:nvSpPr>
          <p:spPr>
            <a:xfrm>
              <a:off x="0" y="421997"/>
              <a:ext cx="612138" cy="231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800">
                  <a:solidFill>
                    <a:srgbClr val="595959"/>
                  </a:solidFill>
                  <a:latin typeface="方正清刻本悦宋简体"/>
                  <a:ea typeface="方正清刻本悦宋简体"/>
                  <a:cs typeface="方正清刻本悦宋简体"/>
                  <a:sym typeface="方正清刻本悦宋简体"/>
                </a:defRPr>
              </a:lvl1pPr>
            </a:lstStyle>
            <a:p>
              <a:r>
                <a:t>增加随机性</a:t>
              </a:r>
            </a:p>
          </p:txBody>
        </p:sp>
      </p:gr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50" descr="图片 50"/>
          <p:cNvPicPr>
            <a:picLocks noChangeAspect="1"/>
          </p:cNvPicPr>
          <p:nvPr/>
        </p:nvPicPr>
        <p:blipFill>
          <a:blip r:embed="rId3"/>
          <a:stretch>
            <a:fillRect/>
          </a:stretch>
        </p:blipFill>
        <p:spPr>
          <a:xfrm>
            <a:off x="0" y="0"/>
            <a:ext cx="12192000" cy="3429000"/>
          </a:xfrm>
          <a:prstGeom prst="rect">
            <a:avLst/>
          </a:prstGeom>
          <a:ln w="12700">
            <a:miter lim="400000"/>
          </a:ln>
        </p:spPr>
      </p:pic>
      <p:sp>
        <p:nvSpPr>
          <p:cNvPr id="127" name="任意多边形: 形状 43"/>
          <p:cNvSpPr/>
          <p:nvPr/>
        </p:nvSpPr>
        <p:spPr>
          <a:xfrm>
            <a:off x="0" y="-2"/>
            <a:ext cx="12192000" cy="3429005"/>
          </a:xfrm>
          <a:prstGeom prst="rect">
            <a:avLst/>
          </a:prstGeom>
          <a:gradFill>
            <a:gsLst>
              <a:gs pos="0">
                <a:srgbClr val="00561F"/>
              </a:gs>
              <a:gs pos="50000">
                <a:srgbClr val="00561F">
                  <a:alpha val="80000"/>
                </a:srgbClr>
              </a:gs>
              <a:gs pos="100000">
                <a:srgbClr val="00561F"/>
              </a:gs>
            </a:gsLst>
          </a:gradFill>
          <a:ln w="12700">
            <a:miter lim="400000"/>
          </a:ln>
        </p:spPr>
        <p:txBody>
          <a:bodyPr lIns="45718" tIns="45718" rIns="45718" bIns="45718" anchor="ct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sp>
        <p:nvSpPr>
          <p:cNvPr id="128" name="文本框 67"/>
          <p:cNvSpPr txBox="1"/>
          <p:nvPr/>
        </p:nvSpPr>
        <p:spPr>
          <a:xfrm>
            <a:off x="1118232" y="4558951"/>
            <a:ext cx="2435764"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000">
                <a:solidFill>
                  <a:srgbClr val="00561F"/>
                </a:solidFill>
                <a:latin typeface="方正清刻本悦宋简体"/>
                <a:ea typeface="方正清刻本悦宋简体"/>
                <a:cs typeface="方正清刻本悦宋简体"/>
                <a:sym typeface="方正清刻本悦宋简体"/>
              </a:defRPr>
            </a:lvl1pPr>
          </a:lstStyle>
          <a:p>
            <a:r>
              <a:t>情感博弈模型</a:t>
            </a:r>
          </a:p>
        </p:txBody>
      </p:sp>
      <p:sp>
        <p:nvSpPr>
          <p:cNvPr id="129" name="文本框 68"/>
          <p:cNvSpPr txBox="1"/>
          <p:nvPr/>
        </p:nvSpPr>
        <p:spPr>
          <a:xfrm>
            <a:off x="1161775" y="4925066"/>
            <a:ext cx="1617232" cy="17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a:solidFill>
                  <a:srgbClr val="595959"/>
                </a:solidFill>
                <a:latin typeface="方正清刻本悦宋简体"/>
                <a:ea typeface="方正清刻本悦宋简体"/>
                <a:cs typeface="方正清刻本悦宋简体"/>
                <a:sym typeface="方正清刻本悦宋简体"/>
              </a:defRPr>
            </a:lvl1pPr>
          </a:lstStyle>
          <a:p>
            <a:r>
              <a:t>问题的模型</a:t>
            </a:r>
          </a:p>
        </p:txBody>
      </p:sp>
      <p:sp>
        <p:nvSpPr>
          <p:cNvPr id="130" name="文本框 69"/>
          <p:cNvSpPr txBox="1"/>
          <p:nvPr/>
        </p:nvSpPr>
        <p:spPr>
          <a:xfrm>
            <a:off x="1163661" y="5387428"/>
            <a:ext cx="2288046" cy="53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0000"/>
              </a:lnSpc>
              <a:defRPr sz="1200">
                <a:solidFill>
                  <a:srgbClr val="404040"/>
                </a:solidFill>
                <a:latin typeface="方正清刻本悦宋简体"/>
                <a:ea typeface="方正清刻本悦宋简体"/>
                <a:cs typeface="方正清刻本悦宋简体"/>
                <a:sym typeface="方正清刻本悦宋简体"/>
              </a:defRPr>
            </a:pPr>
            <a:r>
              <a:t>研究背景及模型研究进程</a:t>
            </a:r>
          </a:p>
          <a:p>
            <a:pPr>
              <a:lnSpc>
                <a:spcPct val="150000"/>
              </a:lnSpc>
              <a:defRPr sz="1200">
                <a:solidFill>
                  <a:srgbClr val="404040"/>
                </a:solidFill>
                <a:latin typeface="方正清刻本悦宋简体"/>
                <a:ea typeface="方正清刻本悦宋简体"/>
                <a:cs typeface="方正清刻本悦宋简体"/>
                <a:sym typeface="方正清刻本悦宋简体"/>
              </a:defRPr>
            </a:pPr>
            <a:r>
              <a:t>三策略囚徒困境博弈模型</a:t>
            </a:r>
          </a:p>
        </p:txBody>
      </p:sp>
      <p:sp>
        <p:nvSpPr>
          <p:cNvPr id="131" name="直接连接符 5"/>
          <p:cNvSpPr/>
          <p:nvPr/>
        </p:nvSpPr>
        <p:spPr>
          <a:xfrm>
            <a:off x="1161778" y="5312519"/>
            <a:ext cx="347734" cy="3"/>
          </a:xfrm>
          <a:prstGeom prst="line">
            <a:avLst/>
          </a:prstGeom>
          <a:ln w="25400">
            <a:solidFill>
              <a:srgbClr val="00561F"/>
            </a:solidFill>
            <a:miter/>
          </a:ln>
        </p:spPr>
        <p:txBody>
          <a:bodyPr lIns="45718" tIns="45718" rIns="45718" bIns="45718"/>
          <a:lstStyle/>
          <a:p>
            <a:endParaRPr/>
          </a:p>
        </p:txBody>
      </p:sp>
      <p:sp>
        <p:nvSpPr>
          <p:cNvPr id="132" name="文本框 71"/>
          <p:cNvSpPr txBox="1"/>
          <p:nvPr/>
        </p:nvSpPr>
        <p:spPr>
          <a:xfrm>
            <a:off x="1153878" y="3782483"/>
            <a:ext cx="67848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01</a:t>
            </a:r>
          </a:p>
        </p:txBody>
      </p:sp>
      <p:sp>
        <p:nvSpPr>
          <p:cNvPr id="133" name="文本框 9"/>
          <p:cNvSpPr txBox="1"/>
          <p:nvPr/>
        </p:nvSpPr>
        <p:spPr>
          <a:xfrm>
            <a:off x="3809898" y="4558951"/>
            <a:ext cx="2435764"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000">
                <a:solidFill>
                  <a:srgbClr val="00561F"/>
                </a:solidFill>
                <a:latin typeface="方正清刻本悦宋简体"/>
                <a:ea typeface="方正清刻本悦宋简体"/>
                <a:cs typeface="方正清刻本悦宋简体"/>
                <a:sym typeface="方正清刻本悦宋简体"/>
              </a:defRPr>
            </a:lvl1pPr>
          </a:lstStyle>
          <a:p>
            <a:r>
              <a:t>研究方法</a:t>
            </a:r>
          </a:p>
        </p:txBody>
      </p:sp>
      <p:sp>
        <p:nvSpPr>
          <p:cNvPr id="134" name="文本框 11"/>
          <p:cNvSpPr txBox="1"/>
          <p:nvPr/>
        </p:nvSpPr>
        <p:spPr>
          <a:xfrm>
            <a:off x="3853443" y="4925066"/>
            <a:ext cx="1617230" cy="17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a:solidFill>
                  <a:srgbClr val="595959"/>
                </a:solidFill>
                <a:latin typeface="方正清刻本悦宋简体"/>
                <a:ea typeface="方正清刻本悦宋简体"/>
                <a:cs typeface="方正清刻本悦宋简体"/>
                <a:sym typeface="方正清刻本悦宋简体"/>
              </a:defRPr>
            </a:lvl1pPr>
          </a:lstStyle>
          <a:p>
            <a:r>
              <a:t>作者的模型建立</a:t>
            </a:r>
          </a:p>
        </p:txBody>
      </p:sp>
      <p:sp>
        <p:nvSpPr>
          <p:cNvPr id="135" name="文本框 13"/>
          <p:cNvSpPr txBox="1"/>
          <p:nvPr/>
        </p:nvSpPr>
        <p:spPr>
          <a:xfrm>
            <a:off x="3807954" y="5387428"/>
            <a:ext cx="2288047" cy="53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50000"/>
              </a:lnSpc>
              <a:defRPr sz="1200">
                <a:solidFill>
                  <a:srgbClr val="404040"/>
                </a:solidFill>
                <a:latin typeface="方正清刻本悦宋简体"/>
                <a:ea typeface="方正清刻本悦宋简体"/>
                <a:cs typeface="方正清刻本悦宋简体"/>
                <a:sym typeface="方正清刻本悦宋简体"/>
              </a:defRPr>
            </a:lvl1pPr>
          </a:lstStyle>
          <a:p>
            <a:r>
              <a:t>采用蒙特卡罗方法对三策略囚徒困境博弈模型进行演化仿真</a:t>
            </a:r>
          </a:p>
        </p:txBody>
      </p:sp>
      <p:sp>
        <p:nvSpPr>
          <p:cNvPr id="136" name="直接连接符 11"/>
          <p:cNvSpPr/>
          <p:nvPr/>
        </p:nvSpPr>
        <p:spPr>
          <a:xfrm>
            <a:off x="3853443" y="5312519"/>
            <a:ext cx="347734" cy="3"/>
          </a:xfrm>
          <a:prstGeom prst="line">
            <a:avLst/>
          </a:prstGeom>
          <a:ln w="25400">
            <a:solidFill>
              <a:srgbClr val="00561F"/>
            </a:solidFill>
            <a:miter/>
          </a:ln>
        </p:spPr>
        <p:txBody>
          <a:bodyPr lIns="45718" tIns="45718" rIns="45718" bIns="45718"/>
          <a:lstStyle/>
          <a:p>
            <a:endParaRPr/>
          </a:p>
        </p:txBody>
      </p:sp>
      <p:sp>
        <p:nvSpPr>
          <p:cNvPr id="137" name="文本框 18"/>
          <p:cNvSpPr txBox="1"/>
          <p:nvPr/>
        </p:nvSpPr>
        <p:spPr>
          <a:xfrm>
            <a:off x="3845543" y="3782483"/>
            <a:ext cx="67848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02</a:t>
            </a:r>
          </a:p>
        </p:txBody>
      </p:sp>
      <p:sp>
        <p:nvSpPr>
          <p:cNvPr id="138" name="文本框 22"/>
          <p:cNvSpPr txBox="1"/>
          <p:nvPr/>
        </p:nvSpPr>
        <p:spPr>
          <a:xfrm>
            <a:off x="6501562" y="4558951"/>
            <a:ext cx="1779979"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000">
                <a:solidFill>
                  <a:srgbClr val="00561F"/>
                </a:solidFill>
                <a:latin typeface="方正清刻本悦宋简体"/>
                <a:ea typeface="方正清刻本悦宋简体"/>
                <a:cs typeface="方正清刻本悦宋简体"/>
                <a:sym typeface="方正清刻本悦宋简体"/>
              </a:defRPr>
            </a:lvl1pPr>
          </a:lstStyle>
          <a:p>
            <a:r>
              <a:t>三种网络结构</a:t>
            </a:r>
          </a:p>
        </p:txBody>
      </p:sp>
      <p:sp>
        <p:nvSpPr>
          <p:cNvPr id="139" name="文本框 23"/>
          <p:cNvSpPr txBox="1"/>
          <p:nvPr/>
        </p:nvSpPr>
        <p:spPr>
          <a:xfrm>
            <a:off x="6545108" y="4925066"/>
            <a:ext cx="2024472" cy="17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a:solidFill>
                  <a:srgbClr val="595959"/>
                </a:solidFill>
                <a:latin typeface="方正清刻本悦宋简体"/>
                <a:ea typeface="方正清刻本悦宋简体"/>
                <a:cs typeface="方正清刻本悦宋简体"/>
                <a:sym typeface="方正清刻本悦宋简体"/>
              </a:defRPr>
            </a:lvl1pPr>
          </a:lstStyle>
          <a:p>
            <a:r>
              <a:t>作者的计算结果及分析</a:t>
            </a:r>
          </a:p>
        </p:txBody>
      </p:sp>
      <p:sp>
        <p:nvSpPr>
          <p:cNvPr id="140" name="文本框 24"/>
          <p:cNvSpPr txBox="1"/>
          <p:nvPr/>
        </p:nvSpPr>
        <p:spPr>
          <a:xfrm>
            <a:off x="6545539" y="5477573"/>
            <a:ext cx="1874666" cy="53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0000"/>
              </a:lnSpc>
              <a:defRPr sz="1200">
                <a:solidFill>
                  <a:srgbClr val="404040"/>
                </a:solidFill>
                <a:latin typeface="方正清刻本悦宋简体"/>
                <a:ea typeface="方正清刻本悦宋简体"/>
                <a:cs typeface="方正清刻本悦宋简体"/>
                <a:sym typeface="方正清刻本悦宋简体"/>
              </a:defRPr>
            </a:pPr>
            <a:r>
              <a:t>格子网络 随机网络</a:t>
            </a:r>
          </a:p>
          <a:p>
            <a:pPr>
              <a:lnSpc>
                <a:spcPct val="150000"/>
              </a:lnSpc>
              <a:defRPr sz="1200">
                <a:solidFill>
                  <a:srgbClr val="404040"/>
                </a:solidFill>
                <a:latin typeface="方正清刻本悦宋简体"/>
                <a:ea typeface="方正清刻本悦宋简体"/>
                <a:cs typeface="方正清刻本悦宋简体"/>
                <a:sym typeface="方正清刻本悦宋简体"/>
              </a:defRPr>
            </a:pPr>
            <a:r>
              <a:t>BA无标度网络</a:t>
            </a:r>
          </a:p>
        </p:txBody>
      </p:sp>
      <p:sp>
        <p:nvSpPr>
          <p:cNvPr id="141" name="直接连接符 17"/>
          <p:cNvSpPr/>
          <p:nvPr/>
        </p:nvSpPr>
        <p:spPr>
          <a:xfrm>
            <a:off x="6545108" y="5312519"/>
            <a:ext cx="347734" cy="3"/>
          </a:xfrm>
          <a:prstGeom prst="line">
            <a:avLst/>
          </a:prstGeom>
          <a:ln w="25400">
            <a:solidFill>
              <a:srgbClr val="00561F"/>
            </a:solidFill>
            <a:miter/>
          </a:ln>
        </p:spPr>
        <p:txBody>
          <a:bodyPr lIns="45718" tIns="45718" rIns="45718" bIns="45718"/>
          <a:lstStyle/>
          <a:p>
            <a:endParaRPr/>
          </a:p>
        </p:txBody>
      </p:sp>
      <p:sp>
        <p:nvSpPr>
          <p:cNvPr id="142" name="文本框 27"/>
          <p:cNvSpPr txBox="1"/>
          <p:nvPr/>
        </p:nvSpPr>
        <p:spPr>
          <a:xfrm>
            <a:off x="6537207" y="3782483"/>
            <a:ext cx="67848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03</a:t>
            </a:r>
          </a:p>
        </p:txBody>
      </p:sp>
      <p:sp>
        <p:nvSpPr>
          <p:cNvPr id="143" name="文本框 39"/>
          <p:cNvSpPr txBox="1"/>
          <p:nvPr/>
        </p:nvSpPr>
        <p:spPr>
          <a:xfrm>
            <a:off x="9193227" y="4558951"/>
            <a:ext cx="1540380"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000">
                <a:solidFill>
                  <a:srgbClr val="00561F"/>
                </a:solidFill>
                <a:latin typeface="方正清刻本悦宋简体"/>
                <a:ea typeface="方正清刻本悦宋简体"/>
                <a:cs typeface="方正清刻本悦宋简体"/>
                <a:sym typeface="方正清刻本悦宋简体"/>
              </a:defRPr>
            </a:lvl1pPr>
          </a:lstStyle>
          <a:p>
            <a:r>
              <a:t>我们的算法</a:t>
            </a:r>
          </a:p>
        </p:txBody>
      </p:sp>
      <p:sp>
        <p:nvSpPr>
          <p:cNvPr id="144" name="文本框 41"/>
          <p:cNvSpPr txBox="1"/>
          <p:nvPr/>
        </p:nvSpPr>
        <p:spPr>
          <a:xfrm>
            <a:off x="9236771" y="4925066"/>
            <a:ext cx="1779979" cy="17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000">
                <a:solidFill>
                  <a:srgbClr val="595959"/>
                </a:solidFill>
                <a:latin typeface="方正清刻本悦宋简体"/>
                <a:ea typeface="方正清刻本悦宋简体"/>
                <a:cs typeface="方正清刻本悦宋简体"/>
                <a:sym typeface="方正清刻本悦宋简体"/>
              </a:defRPr>
            </a:lvl1pPr>
          </a:lstStyle>
          <a:p>
            <a:r>
              <a:t>一些复现与创新</a:t>
            </a:r>
          </a:p>
        </p:txBody>
      </p:sp>
      <p:sp>
        <p:nvSpPr>
          <p:cNvPr id="145" name="文本框 42"/>
          <p:cNvSpPr txBox="1"/>
          <p:nvPr/>
        </p:nvSpPr>
        <p:spPr>
          <a:xfrm>
            <a:off x="9237202" y="5477573"/>
            <a:ext cx="1874666" cy="53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0000"/>
              </a:lnSpc>
              <a:defRPr sz="1200">
                <a:solidFill>
                  <a:srgbClr val="404040"/>
                </a:solidFill>
                <a:latin typeface="方正清刻本悦宋简体"/>
                <a:ea typeface="方正清刻本悦宋简体"/>
                <a:cs typeface="方正清刻本悦宋简体"/>
                <a:sym typeface="方正清刻本悦宋简体"/>
              </a:defRPr>
            </a:pPr>
            <a:r>
              <a:t>期望收益</a:t>
            </a:r>
          </a:p>
          <a:p>
            <a:pPr>
              <a:lnSpc>
                <a:spcPct val="150000"/>
              </a:lnSpc>
              <a:defRPr sz="1200">
                <a:solidFill>
                  <a:srgbClr val="404040"/>
                </a:solidFill>
                <a:latin typeface="方正清刻本悦宋简体"/>
                <a:ea typeface="方正清刻本悦宋简体"/>
                <a:cs typeface="方正清刻本悦宋简体"/>
                <a:sym typeface="方正清刻本悦宋简体"/>
              </a:defRPr>
            </a:pPr>
            <a:r>
              <a:t>参数改变</a:t>
            </a:r>
          </a:p>
        </p:txBody>
      </p:sp>
      <p:sp>
        <p:nvSpPr>
          <p:cNvPr id="146" name="直接连接符 22"/>
          <p:cNvSpPr/>
          <p:nvPr/>
        </p:nvSpPr>
        <p:spPr>
          <a:xfrm>
            <a:off x="9236771" y="5312519"/>
            <a:ext cx="347734" cy="3"/>
          </a:xfrm>
          <a:prstGeom prst="line">
            <a:avLst/>
          </a:prstGeom>
          <a:ln w="25400">
            <a:solidFill>
              <a:srgbClr val="00561F"/>
            </a:solidFill>
            <a:miter/>
          </a:ln>
        </p:spPr>
        <p:txBody>
          <a:bodyPr lIns="45718" tIns="45718" rIns="45718" bIns="45718"/>
          <a:lstStyle/>
          <a:p>
            <a:endParaRPr/>
          </a:p>
        </p:txBody>
      </p:sp>
      <p:sp>
        <p:nvSpPr>
          <p:cNvPr id="147" name="文本框 44"/>
          <p:cNvSpPr txBox="1"/>
          <p:nvPr/>
        </p:nvSpPr>
        <p:spPr>
          <a:xfrm>
            <a:off x="9228873" y="3782483"/>
            <a:ext cx="67848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04</a:t>
            </a:r>
          </a:p>
        </p:txBody>
      </p:sp>
      <p:pic>
        <p:nvPicPr>
          <p:cNvPr id="148" name="图片 44" descr="图片 44"/>
          <p:cNvPicPr>
            <a:picLocks noChangeAspect="1"/>
          </p:cNvPicPr>
          <p:nvPr/>
        </p:nvPicPr>
        <p:blipFill>
          <a:blip r:embed="rId4"/>
          <a:stretch>
            <a:fillRect/>
          </a:stretch>
        </p:blipFill>
        <p:spPr>
          <a:xfrm>
            <a:off x="7337414" y="1630326"/>
            <a:ext cx="4134587" cy="1805764"/>
          </a:xfrm>
          <a:prstGeom prst="rect">
            <a:avLst/>
          </a:prstGeom>
          <a:ln w="12700">
            <a:miter lim="400000"/>
          </a:ln>
        </p:spPr>
      </p:pic>
      <p:sp>
        <p:nvSpPr>
          <p:cNvPr id="149" name="文本框 46"/>
          <p:cNvSpPr txBox="1"/>
          <p:nvPr/>
        </p:nvSpPr>
        <p:spPr>
          <a:xfrm>
            <a:off x="599424" y="1265739"/>
            <a:ext cx="1536701"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6000">
                <a:solidFill>
                  <a:srgbClr val="FFFFFF"/>
                </a:solidFill>
                <a:latin typeface="方正清刻本悦宋简体"/>
                <a:ea typeface="方正清刻本悦宋简体"/>
                <a:cs typeface="方正清刻本悦宋简体"/>
                <a:sym typeface="方正清刻本悦宋简体"/>
              </a:defRPr>
            </a:lvl1pPr>
          </a:lstStyle>
          <a:p>
            <a:r>
              <a:t>目录</a:t>
            </a:r>
          </a:p>
        </p:txBody>
      </p:sp>
      <p:pic>
        <p:nvPicPr>
          <p:cNvPr id="150" name="图形 47" descr="图形 47"/>
          <p:cNvPicPr>
            <a:picLocks noChangeAspect="1"/>
          </p:cNvPicPr>
          <p:nvPr/>
        </p:nvPicPr>
        <p:blipFill>
          <a:blip r:embed="rId5"/>
          <a:stretch>
            <a:fillRect/>
          </a:stretch>
        </p:blipFill>
        <p:spPr>
          <a:xfrm>
            <a:off x="10221090" y="544420"/>
            <a:ext cx="1250913" cy="360003"/>
          </a:xfrm>
          <a:prstGeom prst="rect">
            <a:avLst/>
          </a:prstGeom>
          <a:ln w="12700">
            <a:miter lim="400000"/>
          </a:ln>
        </p:spPr>
      </p:pic>
      <p:sp>
        <p:nvSpPr>
          <p:cNvPr id="151" name="直接连接符 52"/>
          <p:cNvSpPr/>
          <p:nvPr/>
        </p:nvSpPr>
        <p:spPr>
          <a:xfrm>
            <a:off x="726193" y="6580037"/>
            <a:ext cx="10739613" cy="3"/>
          </a:xfrm>
          <a:prstGeom prst="line">
            <a:avLst/>
          </a:prstGeom>
          <a:ln>
            <a:solidFill>
              <a:srgbClr val="BFBFBF"/>
            </a:solidFill>
            <a:miter/>
          </a:ln>
        </p:spPr>
        <p:txBody>
          <a:bodyPr lIns="45718" tIns="45718" rIns="45718" bIns="45718"/>
          <a:lstStyle/>
          <a:p>
            <a:endParaRPr/>
          </a:p>
        </p:txBody>
      </p:sp>
      <p:sp>
        <p:nvSpPr>
          <p:cNvPr id="152" name="直接连接符 55"/>
          <p:cNvSpPr/>
          <p:nvPr/>
        </p:nvSpPr>
        <p:spPr>
          <a:xfrm>
            <a:off x="719998" y="2190306"/>
            <a:ext cx="3942061" cy="3"/>
          </a:xfrm>
          <a:prstGeom prst="line">
            <a:avLst/>
          </a:prstGeom>
          <a:ln w="6350">
            <a:solidFill>
              <a:srgbClr val="FFFFFF"/>
            </a:solidFill>
            <a:miter/>
          </a:ln>
        </p:spPr>
        <p:txBody>
          <a:bodyPr lIns="45718" tIns="45718" rIns="45718" bIns="45718"/>
          <a:lstStyle/>
          <a:p>
            <a:endParaRPr/>
          </a:p>
        </p:txBody>
      </p:sp>
      <p:sp>
        <p:nvSpPr>
          <p:cNvPr id="153" name="文本框 57"/>
          <p:cNvSpPr txBox="1"/>
          <p:nvPr/>
        </p:nvSpPr>
        <p:spPr>
          <a:xfrm>
            <a:off x="719999" y="2316638"/>
            <a:ext cx="4000857"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50000"/>
              </a:lnSpc>
              <a:defRPr>
                <a:solidFill>
                  <a:srgbClr val="FFFFFF"/>
                </a:solidFill>
                <a:latin typeface="方正清刻本悦宋简体"/>
                <a:ea typeface="方正清刻本悦宋简体"/>
                <a:cs typeface="方正清刻本悦宋简体"/>
                <a:sym typeface="方正清刻本悦宋简体"/>
              </a:defRPr>
            </a:lvl1pPr>
          </a:lstStyle>
          <a:p>
            <a:r>
              <a:t>对于本篇论文的学习成果介绍</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sp>
        <p:nvSpPr>
          <p:cNvPr id="409" name="任意多边形: 形状 6"/>
          <p:cNvSpPr/>
          <p:nvPr/>
        </p:nvSpPr>
        <p:spPr>
          <a:xfrm>
            <a:off x="0" y="4226559"/>
            <a:ext cx="12192000" cy="2631442"/>
          </a:xfrm>
          <a:prstGeom prst="rect">
            <a:avLst/>
          </a:prstGeom>
          <a:solidFill>
            <a:srgbClr val="00561F"/>
          </a:solidFill>
          <a:ln w="12700">
            <a:miter lim="400000"/>
          </a:ln>
        </p:spPr>
        <p:txBody>
          <a:bodyPr lIns="45718" tIns="45718" rIns="45718" bIns="45718" anchor="ct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grpSp>
        <p:nvGrpSpPr>
          <p:cNvPr id="412" name="组合 5"/>
          <p:cNvGrpSpPr/>
          <p:nvPr/>
        </p:nvGrpSpPr>
        <p:grpSpPr>
          <a:xfrm>
            <a:off x="670714" y="462810"/>
            <a:ext cx="3677502" cy="653137"/>
            <a:chOff x="0" y="0"/>
            <a:chExt cx="3677501" cy="653135"/>
          </a:xfrm>
        </p:grpSpPr>
        <p:sp>
          <p:nvSpPr>
            <p:cNvPr id="410" name="文本框 1"/>
            <p:cNvSpPr txBox="1"/>
            <p:nvPr/>
          </p:nvSpPr>
          <p:spPr>
            <a:xfrm>
              <a:off x="0" y="0"/>
              <a:ext cx="3677502" cy="5105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随机网络 to BA无标度网络</a:t>
              </a:r>
            </a:p>
          </p:txBody>
        </p:sp>
        <p:sp>
          <p:nvSpPr>
            <p:cNvPr id="411" name="文本框 2"/>
            <p:cNvSpPr txBox="1"/>
            <p:nvPr/>
          </p:nvSpPr>
          <p:spPr>
            <a:xfrm>
              <a:off x="0" y="421997"/>
              <a:ext cx="713738" cy="231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800">
                  <a:solidFill>
                    <a:srgbClr val="595959"/>
                  </a:solidFill>
                  <a:latin typeface="方正清刻本悦宋简体"/>
                  <a:ea typeface="方正清刻本悦宋简体"/>
                  <a:cs typeface="方正清刻本悦宋简体"/>
                  <a:sym typeface="方正清刻本悦宋简体"/>
                </a:defRPr>
              </a:lvl1pPr>
            </a:lstStyle>
            <a:p>
              <a:r>
                <a:t>度分布的改变</a:t>
              </a:r>
            </a:p>
          </p:txBody>
        </p:sp>
      </p:grpSp>
      <p:pic>
        <p:nvPicPr>
          <p:cNvPr id="413" name="4510691991_59733ea0df_o.jpg" descr="4510691991_59733ea0df_o.jpg"/>
          <p:cNvPicPr>
            <a:picLocks noChangeAspect="1"/>
          </p:cNvPicPr>
          <p:nvPr/>
        </p:nvPicPr>
        <p:blipFill>
          <a:blip r:embed="rId3"/>
          <a:srcRect r="35785" b="29923"/>
          <a:stretch>
            <a:fillRect/>
          </a:stretch>
        </p:blipFill>
        <p:spPr>
          <a:xfrm>
            <a:off x="621442" y="1380347"/>
            <a:ext cx="4500830" cy="4830989"/>
          </a:xfrm>
          <a:prstGeom prst="rect">
            <a:avLst/>
          </a:prstGeom>
          <a:ln w="12700">
            <a:miter lim="400000"/>
          </a:ln>
        </p:spPr>
      </p:pic>
      <p:sp>
        <p:nvSpPr>
          <p:cNvPr id="414" name="矩形 27"/>
          <p:cNvSpPr/>
          <p:nvPr/>
        </p:nvSpPr>
        <p:spPr>
          <a:xfrm>
            <a:off x="8796317" y="3351984"/>
            <a:ext cx="3019132" cy="2858574"/>
          </a:xfrm>
          <a:prstGeom prst="rect">
            <a:avLst/>
          </a:prstGeom>
          <a:solidFill>
            <a:srgbClr val="EDEDED"/>
          </a:solidFill>
          <a:ln w="12700">
            <a:miter lim="400000"/>
          </a:ln>
        </p:spPr>
        <p:txBody>
          <a:bodyPr lIns="45718" tIns="45718" rIns="45718" bIns="45718" anchor="ct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sp>
        <p:nvSpPr>
          <p:cNvPr id="415" name="矩形 9"/>
          <p:cNvSpPr txBox="1"/>
          <p:nvPr/>
        </p:nvSpPr>
        <p:spPr>
          <a:xfrm>
            <a:off x="9021764" y="3465551"/>
            <a:ext cx="2568237" cy="2631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40367" indent="-140367" algn="just">
              <a:lnSpc>
                <a:spcPct val="150000"/>
              </a:lnSpc>
              <a:buSzPct val="100000"/>
              <a:buChar char="•"/>
              <a:defRPr sz="1400">
                <a:solidFill>
                  <a:srgbClr val="767171"/>
                </a:solidFill>
                <a:latin typeface="方正清刻本悦宋简体"/>
                <a:ea typeface="方正清刻本悦宋简体"/>
                <a:cs typeface="方正清刻本悦宋简体"/>
                <a:sym typeface="方正清刻本悦宋简体"/>
              </a:defRPr>
            </a:pPr>
            <a:r>
              <a:t>成长性和优先连接性是无标度网络度分布呈现幂律的两个最根本的原因</a:t>
            </a:r>
          </a:p>
          <a:p>
            <a:pPr marL="140367" indent="-140367" algn="just">
              <a:lnSpc>
                <a:spcPct val="150000"/>
              </a:lnSpc>
              <a:buSzPct val="100000"/>
              <a:buChar char="•"/>
              <a:defRPr sz="1400">
                <a:solidFill>
                  <a:srgbClr val="767171"/>
                </a:solidFill>
                <a:latin typeface="方正清刻本悦宋简体"/>
                <a:ea typeface="方正清刻本悦宋简体"/>
                <a:cs typeface="方正清刻本悦宋简体"/>
                <a:sym typeface="方正清刻本悦宋简体"/>
              </a:defRPr>
            </a:pPr>
            <a:r>
              <a:t>成长性是指网络节点数的增加</a:t>
            </a:r>
          </a:p>
          <a:p>
            <a:pPr marL="140367" indent="-140367" algn="just">
              <a:lnSpc>
                <a:spcPct val="150000"/>
              </a:lnSpc>
              <a:buSzPct val="100000"/>
              <a:buChar char="•"/>
              <a:defRPr sz="1400">
                <a:solidFill>
                  <a:srgbClr val="767171"/>
                </a:solidFill>
                <a:latin typeface="方正清刻本悦宋简体"/>
                <a:ea typeface="方正清刻本悦宋简体"/>
                <a:cs typeface="方正清刻本悦宋简体"/>
                <a:sym typeface="方正清刻本悦宋简体"/>
              </a:defRPr>
            </a:pPr>
            <a:r>
              <a:t>优先连接性是指新加入的节点总是优先选择与度值较高的节点相连</a:t>
            </a:r>
          </a:p>
        </p:txBody>
      </p:sp>
      <p:sp>
        <p:nvSpPr>
          <p:cNvPr id="416" name="矩形 27"/>
          <p:cNvSpPr/>
          <p:nvPr/>
        </p:nvSpPr>
        <p:spPr>
          <a:xfrm>
            <a:off x="5675241" y="3351984"/>
            <a:ext cx="2793685" cy="2858574"/>
          </a:xfrm>
          <a:prstGeom prst="rect">
            <a:avLst/>
          </a:prstGeom>
          <a:solidFill>
            <a:srgbClr val="EDEDED"/>
          </a:solidFill>
          <a:ln w="12700">
            <a:miter lim="400000"/>
          </a:ln>
        </p:spPr>
        <p:txBody>
          <a:bodyPr lIns="45718" tIns="45718" rIns="45718" bIns="45718" anchor="ct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mc:AlternateContent xmlns:mc="http://schemas.openxmlformats.org/markup-compatibility/2006">
        <mc:Choice xmlns:a14="http://schemas.microsoft.com/office/drawing/2010/main" Requires="a14">
          <p:sp>
            <p:nvSpPr>
              <p:cNvPr id="417" name="矩形 9"/>
              <p:cNvSpPr txBox="1"/>
              <p:nvPr/>
            </p:nvSpPr>
            <p:spPr>
              <a:xfrm>
                <a:off x="5787964" y="3465551"/>
                <a:ext cx="2568237" cy="181249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45718" tIns="45718" rIns="45718" bIns="45718">
                <a:spAutoFit/>
              </a:bodyPr>
              <a:lstStyle/>
              <a:p>
                <a:pPr marL="140367" indent="-140367" algn="just">
                  <a:lnSpc>
                    <a:spcPct val="150000"/>
                  </a:lnSpc>
                  <a:buSzPct val="100000"/>
                  <a:buChar char="•"/>
                  <a:defRPr sz="1400">
                    <a:solidFill>
                      <a:srgbClr val="767171"/>
                    </a:solidFill>
                    <a:latin typeface="方正清刻本悦宋简体"/>
                    <a:ea typeface="方正清刻本悦宋简体"/>
                    <a:cs typeface="方正清刻本悦宋简体"/>
                    <a:sym typeface="方正清刻本悦宋简体"/>
                  </a:defRPr>
                </a:pPr>
                <a:r>
                  <a:t>随机社会网络中没有朋友数特别多的人，即枢纽节点</a:t>
                </a:r>
              </a:p>
              <a:p>
                <a:pPr algn="just">
                  <a:lnSpc>
                    <a:spcPct val="150000"/>
                  </a:lnSpc>
                  <a:defRPr sz="1400">
                    <a:solidFill>
                      <a:srgbClr val="767171"/>
                    </a:solidFill>
                    <a:latin typeface="方正清刻本悦宋简体"/>
                    <a:ea typeface="方正清刻本悦宋简体"/>
                    <a:cs typeface="方正清刻本悦宋简体"/>
                    <a:sym typeface="方正清刻本悦宋简体"/>
                  </a:defRPr>
                </a:pPr>
                <a:endParaRPr/>
              </a:p>
              <a:p>
                <a:pPr marL="140367" indent="-140367" algn="just">
                  <a:lnSpc>
                    <a:spcPct val="150000"/>
                  </a:lnSpc>
                  <a:buSzPct val="100000"/>
                  <a:buChar char="•"/>
                  <a:defRPr sz="1400">
                    <a:solidFill>
                      <a:srgbClr val="767171"/>
                    </a:solidFill>
                    <a:latin typeface="方正清刻本悦宋简体"/>
                    <a:ea typeface="方正清刻本悦宋简体"/>
                    <a:cs typeface="方正清刻本悦宋简体"/>
                    <a:sym typeface="方正清刻本悦宋简体"/>
                  </a:defRPr>
                </a:pPr>
                <a:r>
                  <a:t>一个节点i有k个链接的概率</a:t>
                </a:r>
              </a:p>
              <a:p>
                <a:pPr algn="just">
                  <a:lnSpc>
                    <a:spcPct val="150000"/>
                  </a:lnSpc>
                  <a:defRPr sz="1400">
                    <a:solidFill>
                      <a:srgbClr val="767171"/>
                    </a:solidFill>
                    <a:latin typeface="方正清刻本悦宋简体"/>
                    <a:ea typeface="方正清刻本悦宋简体"/>
                    <a:cs typeface="方正清刻本悦宋简体"/>
                    <a:sym typeface="方正清刻本悦宋简体"/>
                  </a:defRPr>
                </a:pPr>
                <a:r>
                  <a:t>    </a:t>
                </a:r>
                <a14:m>
                  <m:oMath xmlns:m="http://schemas.openxmlformats.org/officeDocument/2006/math">
                    <m:sSub>
                      <m:sSubPr>
                        <m:ctrlPr>
                          <a:rPr sz="1700">
                            <a:solidFill>
                              <a:srgbClr val="757070"/>
                            </a:solidFill>
                            <a:latin typeface="Cambria Math" panose="02040503050406030204" pitchFamily="18" charset="0"/>
                          </a:rPr>
                        </m:ctrlPr>
                      </m:sSubPr>
                      <m:e>
                        <m:r>
                          <a:rPr sz="1700" i="1">
                            <a:solidFill>
                              <a:srgbClr val="757070"/>
                            </a:solidFill>
                            <a:latin typeface="Cambria Math" panose="02040503050406030204" pitchFamily="18" charset="0"/>
                          </a:rPr>
                          <m:t>𝑝</m:t>
                        </m:r>
                      </m:e>
                      <m:sub>
                        <m:r>
                          <a:rPr sz="1700" i="1">
                            <a:solidFill>
                              <a:srgbClr val="757070"/>
                            </a:solidFill>
                            <a:latin typeface="Cambria Math" panose="02040503050406030204" pitchFamily="18" charset="0"/>
                          </a:rPr>
                          <m:t>𝑘</m:t>
                        </m:r>
                      </m:sub>
                    </m:sSub>
                    <m:r>
                      <a:rPr sz="1700" i="1">
                        <a:solidFill>
                          <a:srgbClr val="757070"/>
                        </a:solidFill>
                        <a:latin typeface="Cambria Math" panose="02040503050406030204" pitchFamily="18" charset="0"/>
                      </a:rPr>
                      <m:t>=</m:t>
                    </m:r>
                    <m:sSubSup>
                      <m:sSubSupPr>
                        <m:ctrlPr>
                          <a:rPr sz="1700" i="1">
                            <a:solidFill>
                              <a:srgbClr val="757070"/>
                            </a:solidFill>
                            <a:latin typeface="Cambria Math" panose="02040503050406030204" pitchFamily="18" charset="0"/>
                          </a:rPr>
                        </m:ctrlPr>
                      </m:sSubSupPr>
                      <m:e>
                        <m:r>
                          <a:rPr sz="1700" i="1">
                            <a:solidFill>
                              <a:srgbClr val="757070"/>
                            </a:solidFill>
                            <a:latin typeface="Cambria Math" panose="02040503050406030204" pitchFamily="18" charset="0"/>
                          </a:rPr>
                          <m:t>𝐶</m:t>
                        </m:r>
                      </m:e>
                      <m:sub>
                        <m:r>
                          <a:rPr sz="1700" i="1">
                            <a:solidFill>
                              <a:srgbClr val="757070"/>
                            </a:solidFill>
                            <a:latin typeface="Cambria Math" panose="02040503050406030204" pitchFamily="18" charset="0"/>
                          </a:rPr>
                          <m:t>𝑁</m:t>
                        </m:r>
                        <m:r>
                          <a:rPr sz="1700" i="1">
                            <a:solidFill>
                              <a:srgbClr val="757070"/>
                            </a:solidFill>
                            <a:latin typeface="Cambria Math" panose="02040503050406030204" pitchFamily="18" charset="0"/>
                          </a:rPr>
                          <m:t>−1</m:t>
                        </m:r>
                      </m:sub>
                      <m:sup>
                        <m:r>
                          <a:rPr sz="1700" i="1">
                            <a:solidFill>
                              <a:srgbClr val="757070"/>
                            </a:solidFill>
                            <a:latin typeface="Cambria Math" panose="02040503050406030204" pitchFamily="18" charset="0"/>
                          </a:rPr>
                          <m:t>𝑘</m:t>
                        </m:r>
                      </m:sup>
                    </m:sSubSup>
                    <m:sSup>
                      <m:sSupPr>
                        <m:ctrlPr>
                          <a:rPr sz="1700" i="1">
                            <a:solidFill>
                              <a:srgbClr val="757070"/>
                            </a:solidFill>
                            <a:latin typeface="Cambria Math" panose="02040503050406030204" pitchFamily="18" charset="0"/>
                          </a:rPr>
                        </m:ctrlPr>
                      </m:sSupPr>
                      <m:e>
                        <m:r>
                          <a:rPr sz="1700" i="1">
                            <a:solidFill>
                              <a:srgbClr val="757070"/>
                            </a:solidFill>
                            <a:latin typeface="Cambria Math" panose="02040503050406030204" pitchFamily="18" charset="0"/>
                          </a:rPr>
                          <m:t>𝑝</m:t>
                        </m:r>
                      </m:e>
                      <m:sup>
                        <m:r>
                          <a:rPr sz="1700" i="1">
                            <a:solidFill>
                              <a:srgbClr val="757070"/>
                            </a:solidFill>
                            <a:latin typeface="Cambria Math" panose="02040503050406030204" pitchFamily="18" charset="0"/>
                          </a:rPr>
                          <m:t>𝑘</m:t>
                        </m:r>
                      </m:sup>
                    </m:sSup>
                    <m:r>
                      <a:rPr sz="1700" i="1">
                        <a:solidFill>
                          <a:srgbClr val="757070"/>
                        </a:solidFill>
                        <a:latin typeface="Cambria Math" panose="02040503050406030204" pitchFamily="18" charset="0"/>
                      </a:rPr>
                      <m:t>(1−</m:t>
                    </m:r>
                    <m:r>
                      <a:rPr sz="1700" i="1">
                        <a:solidFill>
                          <a:srgbClr val="757070"/>
                        </a:solidFill>
                        <a:latin typeface="Cambria Math" panose="02040503050406030204" pitchFamily="18" charset="0"/>
                      </a:rPr>
                      <m:t>𝑝</m:t>
                    </m:r>
                    <m:sSup>
                      <m:sSupPr>
                        <m:ctrlPr>
                          <a:rPr sz="1700" i="1">
                            <a:solidFill>
                              <a:srgbClr val="757070"/>
                            </a:solidFill>
                            <a:latin typeface="Cambria Math" panose="02040503050406030204" pitchFamily="18" charset="0"/>
                          </a:rPr>
                        </m:ctrlPr>
                      </m:sSupPr>
                      <m:e>
                        <m:r>
                          <a:rPr sz="1700" i="1">
                            <a:solidFill>
                              <a:srgbClr val="757070"/>
                            </a:solidFill>
                            <a:latin typeface="Cambria Math" panose="02040503050406030204" pitchFamily="18" charset="0"/>
                          </a:rPr>
                          <m:t>)</m:t>
                        </m:r>
                      </m:e>
                      <m:sup>
                        <m:r>
                          <a:rPr sz="1700" i="1">
                            <a:solidFill>
                              <a:srgbClr val="757070"/>
                            </a:solidFill>
                            <a:latin typeface="Cambria Math" panose="02040503050406030204" pitchFamily="18" charset="0"/>
                          </a:rPr>
                          <m:t>𝑁</m:t>
                        </m:r>
                        <m:r>
                          <a:rPr sz="1700" i="1">
                            <a:solidFill>
                              <a:srgbClr val="757070"/>
                            </a:solidFill>
                            <a:latin typeface="Cambria Math" panose="02040503050406030204" pitchFamily="18" charset="0"/>
                          </a:rPr>
                          <m:t>−1−</m:t>
                        </m:r>
                        <m:r>
                          <a:rPr sz="1700" i="1">
                            <a:solidFill>
                              <a:srgbClr val="757070"/>
                            </a:solidFill>
                            <a:latin typeface="Cambria Math" panose="02040503050406030204" pitchFamily="18" charset="0"/>
                          </a:rPr>
                          <m:t>𝑘</m:t>
                        </m:r>
                      </m:sup>
                    </m:sSup>
                  </m:oMath>
                </a14:m>
                <a:endParaRPr/>
              </a:p>
            </p:txBody>
          </p:sp>
        </mc:Choice>
        <mc:Fallback>
          <p:sp>
            <p:nvSpPr>
              <p:cNvPr id="417" name="矩形 9"/>
              <p:cNvSpPr txBox="1">
                <a:spLocks noRot="1" noChangeAspect="1" noMove="1" noResize="1" noEditPoints="1" noAdjustHandles="1" noChangeArrowheads="1" noChangeShapeType="1" noTextEdit="1"/>
              </p:cNvSpPr>
              <p:nvPr/>
            </p:nvSpPr>
            <p:spPr>
              <a:xfrm>
                <a:off x="5787964" y="3465551"/>
                <a:ext cx="2568237" cy="1812496"/>
              </a:xfrm>
              <a:prstGeom prst="rect">
                <a:avLst/>
              </a:prstGeom>
              <a:blipFill>
                <a:blip r:embed="rId4"/>
                <a:stretch>
                  <a:fillRect l="-1659" r="-1422" b="-201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pic>
        <p:nvPicPr>
          <p:cNvPr id="418" name="截屏2023-06-19 22.53.14.png" descr="截屏2023-06-19 22.53.14.png"/>
          <p:cNvPicPr>
            <a:picLocks noChangeAspect="1"/>
          </p:cNvPicPr>
          <p:nvPr/>
        </p:nvPicPr>
        <p:blipFill>
          <a:blip r:embed="rId5"/>
          <a:srcRect t="24803" b="10119"/>
          <a:stretch>
            <a:fillRect/>
          </a:stretch>
        </p:blipFill>
        <p:spPr>
          <a:xfrm>
            <a:off x="5675241" y="1354920"/>
            <a:ext cx="4843765" cy="153312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sp>
        <p:nvSpPr>
          <p:cNvPr id="421" name="矩形 28"/>
          <p:cNvSpPr txBox="1"/>
          <p:nvPr/>
        </p:nvSpPr>
        <p:spPr>
          <a:xfrm>
            <a:off x="739521" y="1110472"/>
            <a:ext cx="10383040" cy="5202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40367" indent="-140367">
              <a:lnSpc>
                <a:spcPct val="150000"/>
              </a:lnSpc>
              <a:buSzPct val="100000"/>
              <a:buChar char="•"/>
              <a:defRPr sz="1400">
                <a:solidFill>
                  <a:srgbClr val="404040"/>
                </a:solidFill>
                <a:latin typeface="方正清刻本悦宋简体"/>
                <a:ea typeface="方正清刻本悦宋简体"/>
                <a:cs typeface="方正清刻本悦宋简体"/>
                <a:sym typeface="方正清刻本悦宋简体"/>
              </a:defRPr>
            </a:pPr>
            <a:r>
              <a:t>群体规模N取为40000，采用相应的网络构造方法生成二维格子网络、随机网络和BA无标度网络</a:t>
            </a:r>
            <a:endParaRPr>
              <a:latin typeface="思源黑体 CN Regular"/>
              <a:ea typeface="思源黑体 CN Regular"/>
              <a:cs typeface="思源黑体 CN Regular"/>
              <a:sym typeface="思源黑体 CN Regula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r>
              <a:t>   可以理解为贴贴社交型、微信社交型和微博社交型</a:t>
            </a: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endParaRPr/>
          </a:p>
          <a:p>
            <a:pPr marL="140367" indent="-140367">
              <a:lnSpc>
                <a:spcPct val="150000"/>
              </a:lnSpc>
              <a:buSzPct val="100000"/>
              <a:buChar char="•"/>
              <a:defRPr sz="1400">
                <a:solidFill>
                  <a:srgbClr val="404040"/>
                </a:solidFill>
                <a:latin typeface="方正清刻本悦宋简体"/>
                <a:ea typeface="方正清刻本悦宋简体"/>
                <a:cs typeface="方正清刻本悦宋简体"/>
                <a:sym typeface="方正清刻本悦宋简体"/>
              </a:defRPr>
            </a:pPr>
            <a:r>
              <a:t>参数取值为：R=1，S=0，P=0，σ=0.3 以及 T=1.5</a:t>
            </a:r>
            <a:endParaRPr>
              <a:latin typeface="思源黑体 CN Regular"/>
              <a:ea typeface="思源黑体 CN Regular"/>
              <a:cs typeface="思源黑体 CN Regular"/>
              <a:sym typeface="思源黑体 CN Regula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r>
              <a:t>   被创没得赚，单干各自浅赚，合作共赢适当赚，背刺队友大赚特赚</a:t>
            </a:r>
          </a:p>
          <a:p>
            <a:pPr marL="140367" indent="-140367">
              <a:lnSpc>
                <a:spcPct val="150000"/>
              </a:lnSpc>
              <a:buSzPct val="100000"/>
              <a:buChar char="•"/>
              <a:defRPr sz="1400">
                <a:solidFill>
                  <a:srgbClr val="404040"/>
                </a:solidFill>
                <a:latin typeface="方正清刻本悦宋简体"/>
                <a:ea typeface="方正清刻本悦宋简体"/>
                <a:cs typeface="方正清刻本悦宋简体"/>
                <a:sym typeface="方正清刻本悦宋简体"/>
              </a:defRPr>
            </a:pPr>
            <a:r>
              <a:t>分别将 α∈(0,1) 和 β∈(0,1) 均分为10段，将个体情感类型归类为400种情感类型</a:t>
            </a:r>
            <a:endParaRPr>
              <a:latin typeface="思源黑体 CN Regular"/>
              <a:ea typeface="思源黑体 CN Regular"/>
              <a:cs typeface="思源黑体 CN Regular"/>
              <a:sym typeface="思源黑体 CN Regula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r>
              <a:t>   方便描述四万个人的情感类型</a:t>
            </a:r>
          </a:p>
          <a:p>
            <a:pPr marL="140367" indent="-140367">
              <a:lnSpc>
                <a:spcPct val="150000"/>
              </a:lnSpc>
              <a:buSzPct val="100000"/>
              <a:buChar char="•"/>
              <a:defRPr sz="1400">
                <a:solidFill>
                  <a:srgbClr val="404040"/>
                </a:solidFill>
                <a:latin typeface="方正清刻本悦宋简体"/>
                <a:ea typeface="方正清刻本悦宋简体"/>
                <a:cs typeface="方正清刻本悦宋简体"/>
                <a:sym typeface="方正清刻本悦宋简体"/>
              </a:defRPr>
            </a:pPr>
            <a:r>
              <a:t>根据Ｗ和V的取值将群体的情感类分为4种：区域P1(W=1,V=1)、区域P2(W=0,V=1)、区域P3(W=1,V=0)和区域P4(W=0,V=0)</a:t>
            </a:r>
            <a:endParaRPr>
              <a:latin typeface="思源黑体 CN Regular"/>
              <a:ea typeface="思源黑体 CN Regular"/>
              <a:cs typeface="思源黑体 CN Regular"/>
              <a:sym typeface="思源黑体 CN Regular"/>
            </a:endParaRPr>
          </a:p>
          <a:p>
            <a:pPr>
              <a:lnSpc>
                <a:spcPct val="150000"/>
              </a:lnSpc>
              <a:defRPr sz="1400">
                <a:solidFill>
                  <a:schemeClr val="accent6">
                    <a:lumOff val="-9568"/>
                  </a:schemeClr>
                </a:solidFill>
                <a:latin typeface="方正清刻本悦宋简体"/>
                <a:ea typeface="方正清刻本悦宋简体"/>
                <a:cs typeface="方正清刻本悦宋简体"/>
                <a:sym typeface="方正清刻本悦宋简体"/>
              </a:defRPr>
            </a:pPr>
            <a:r>
              <a:t>   分出四种情感倾向：反派型、唯我独尊型、欺软怕硬型和社会友好型</a:t>
            </a:r>
          </a:p>
        </p:txBody>
      </p:sp>
      <p:pic>
        <p:nvPicPr>
          <p:cNvPr id="422" name="image14.png" descr="image14.png"/>
          <p:cNvPicPr>
            <a:picLocks noChangeAspect="1"/>
          </p:cNvPicPr>
          <p:nvPr/>
        </p:nvPicPr>
        <p:blipFill>
          <a:blip r:embed="rId3"/>
          <a:srcRect t="4839" b="4839"/>
          <a:stretch>
            <a:fillRect/>
          </a:stretch>
        </p:blipFill>
        <p:spPr>
          <a:xfrm>
            <a:off x="846749" y="1882177"/>
            <a:ext cx="7388744" cy="2133881"/>
          </a:xfrm>
          <a:prstGeom prst="rect">
            <a:avLst/>
          </a:prstGeom>
          <a:ln w="12700">
            <a:miter lim="400000"/>
          </a:ln>
        </p:spPr>
      </p:pic>
      <p:sp>
        <p:nvSpPr>
          <p:cNvPr id="423" name="组合 5"/>
          <p:cNvSpPr txBox="1"/>
          <p:nvPr/>
        </p:nvSpPr>
        <p:spPr>
          <a:xfrm>
            <a:off x="670714" y="462810"/>
            <a:ext cx="1323339"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计算说明</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7" name="组合 5"/>
          <p:cNvGrpSpPr/>
          <p:nvPr/>
        </p:nvGrpSpPr>
        <p:grpSpPr>
          <a:xfrm>
            <a:off x="255319" y="462811"/>
            <a:ext cx="11444304" cy="4488525"/>
            <a:chOff x="0" y="0"/>
            <a:chExt cx="11444303" cy="4488524"/>
          </a:xfrm>
        </p:grpSpPr>
        <p:sp>
          <p:nvSpPr>
            <p:cNvPr id="425" name="文本框 2"/>
            <p:cNvSpPr/>
            <p:nvPr/>
          </p:nvSpPr>
          <p:spPr>
            <a:xfrm>
              <a:off x="0" y="4488524"/>
              <a:ext cx="114443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1300">
                  <a:solidFill>
                    <a:srgbClr val="595959"/>
                  </a:solidFill>
                  <a:latin typeface="方正清刻本悦宋简体"/>
                  <a:ea typeface="方正清刻本悦宋简体"/>
                  <a:cs typeface="方正清刻本悦宋简体"/>
                  <a:sym typeface="方正清刻本悦宋简体"/>
                </a:defRPr>
              </a:lvl1pPr>
            </a:lstStyle>
            <a:p>
              <a:r>
                <a:t>所有个体的环境资源相同，个体为维护其积极的自我概念，一般倾向于进行下行比较（同弱者相比） 并产生对比效应，比较对象（弱者）的失败将导致个体产生自豪和高兴的正性情绪，从而达到增强自尊和主观幸福感的目的，因此，这可能是格子网络中对弱者欺凌和对强者畏惧的情感类型取得进化优势的原因</a:t>
              </a:r>
            </a:p>
          </p:txBody>
        </p:sp>
        <p:sp>
          <p:nvSpPr>
            <p:cNvPr id="426" name="组合 5"/>
            <p:cNvSpPr/>
            <p:nvPr/>
          </p:nvSpPr>
          <p:spPr>
            <a:xfrm>
              <a:off x="41539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格子网络</a:t>
              </a:r>
            </a:p>
          </p:txBody>
        </p:sp>
      </p:grpSp>
      <p:pic>
        <p:nvPicPr>
          <p:cNvPr id="428"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sp>
        <p:nvSpPr>
          <p:cNvPr id="429" name="矩形 6"/>
          <p:cNvSpPr txBox="1"/>
          <p:nvPr/>
        </p:nvSpPr>
        <p:spPr>
          <a:xfrm>
            <a:off x="1416822" y="4463560"/>
            <a:ext cx="1353848"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不合作小组</a:t>
            </a:r>
          </a:p>
        </p:txBody>
      </p:sp>
      <p:sp>
        <p:nvSpPr>
          <p:cNvPr id="430" name="矩形 9"/>
          <p:cNvSpPr txBox="1"/>
          <p:nvPr/>
        </p:nvSpPr>
        <p:spPr>
          <a:xfrm>
            <a:off x="474921" y="1010555"/>
            <a:ext cx="3237649" cy="588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200">
                <a:latin typeface="方正清刻本悦宋简体"/>
                <a:ea typeface="方正清刻本悦宋简体"/>
                <a:cs typeface="方正清刻本悦宋简体"/>
                <a:sym typeface="方正清刻本悦宋简体"/>
              </a:defRPr>
            </a:lvl1pPr>
          </a:lstStyle>
          <a:p>
            <a:r>
              <a:t>基于格子网络的博弈系统中三种策略占比和平均收益的演化</a:t>
            </a:r>
          </a:p>
        </p:txBody>
      </p:sp>
      <p:sp>
        <p:nvSpPr>
          <p:cNvPr id="431" name="矩形 35"/>
          <p:cNvSpPr txBox="1"/>
          <p:nvPr/>
        </p:nvSpPr>
        <p:spPr>
          <a:xfrm>
            <a:off x="4918385" y="4463560"/>
            <a:ext cx="1526013"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全员欺软怕硬</a:t>
            </a:r>
          </a:p>
        </p:txBody>
      </p:sp>
      <p:sp>
        <p:nvSpPr>
          <p:cNvPr id="432" name="文本框 109"/>
          <p:cNvSpPr txBox="1"/>
          <p:nvPr/>
        </p:nvSpPr>
        <p:spPr>
          <a:xfrm>
            <a:off x="7146334" y="5343736"/>
            <a:ext cx="588649" cy="33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02</a:t>
            </a:r>
          </a:p>
        </p:txBody>
      </p:sp>
      <p:sp>
        <p:nvSpPr>
          <p:cNvPr id="433" name="矩形 41"/>
          <p:cNvSpPr txBox="1"/>
          <p:nvPr/>
        </p:nvSpPr>
        <p:spPr>
          <a:xfrm>
            <a:off x="9136767" y="4463560"/>
            <a:ext cx="1059560"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逐渐同化</a:t>
            </a:r>
          </a:p>
        </p:txBody>
      </p:sp>
      <p:sp>
        <p:nvSpPr>
          <p:cNvPr id="434" name="文本框 109"/>
          <p:cNvSpPr txBox="1"/>
          <p:nvPr/>
        </p:nvSpPr>
        <p:spPr>
          <a:xfrm>
            <a:off x="10842511" y="5343736"/>
            <a:ext cx="588648" cy="33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03</a:t>
            </a:r>
          </a:p>
        </p:txBody>
      </p:sp>
      <p:pic>
        <p:nvPicPr>
          <p:cNvPr id="435" name="图片 46" descr="图片 46"/>
          <p:cNvPicPr>
            <a:picLocks noChangeAspect="1"/>
          </p:cNvPicPr>
          <p:nvPr/>
        </p:nvPicPr>
        <p:blipFill>
          <a:blip r:embed="rId3">
            <a:alphaModFix amt="35000"/>
          </a:blip>
          <a:stretch>
            <a:fillRect/>
          </a:stretch>
        </p:blipFill>
        <p:spPr>
          <a:xfrm>
            <a:off x="5256174" y="6124418"/>
            <a:ext cx="1679652" cy="733582"/>
          </a:xfrm>
          <a:prstGeom prst="rect">
            <a:avLst/>
          </a:prstGeom>
          <a:ln w="12700">
            <a:miter lim="400000"/>
          </a:ln>
        </p:spPr>
      </p:pic>
      <p:pic>
        <p:nvPicPr>
          <p:cNvPr id="436" name="image15.png" descr="image15.png"/>
          <p:cNvPicPr>
            <a:picLocks noChangeAspect="1"/>
          </p:cNvPicPr>
          <p:nvPr/>
        </p:nvPicPr>
        <p:blipFill>
          <a:blip r:embed="rId4"/>
          <a:srcRect b="22835"/>
          <a:stretch>
            <a:fillRect/>
          </a:stretch>
        </p:blipFill>
        <p:spPr>
          <a:xfrm>
            <a:off x="465366" y="1603098"/>
            <a:ext cx="3256586" cy="2512940"/>
          </a:xfrm>
          <a:prstGeom prst="rect">
            <a:avLst/>
          </a:prstGeom>
          <a:ln w="12700">
            <a:miter lim="400000"/>
          </a:ln>
        </p:spPr>
      </p:pic>
      <p:sp>
        <p:nvSpPr>
          <p:cNvPr id="437" name="矩形 9"/>
          <p:cNvSpPr txBox="1"/>
          <p:nvPr/>
        </p:nvSpPr>
        <p:spPr>
          <a:xfrm>
            <a:off x="4228383" y="1150890"/>
            <a:ext cx="3369408" cy="307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200">
                <a:latin typeface="方正清刻本悦宋简体"/>
                <a:ea typeface="方正清刻本悦宋简体"/>
                <a:cs typeface="方正清刻本悦宋简体"/>
                <a:sym typeface="方正清刻本悦宋简体"/>
              </a:defRPr>
            </a:lvl1pPr>
          </a:lstStyle>
          <a:p>
            <a:r>
              <a:t>基于格子网络的四个情感区域内个体占比的演化</a:t>
            </a:r>
          </a:p>
        </p:txBody>
      </p:sp>
      <p:sp>
        <p:nvSpPr>
          <p:cNvPr id="438" name="矩形 9"/>
          <p:cNvSpPr txBox="1"/>
          <p:nvPr/>
        </p:nvSpPr>
        <p:spPr>
          <a:xfrm>
            <a:off x="8047723" y="1010555"/>
            <a:ext cx="3237649" cy="588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200">
                <a:latin typeface="方正清刻本悦宋简体"/>
                <a:ea typeface="方正清刻本悦宋简体"/>
                <a:cs typeface="方正清刻本悦宋简体"/>
                <a:sym typeface="方正清刻本悦宋简体"/>
              </a:defRPr>
            </a:lvl1pPr>
          </a:lstStyle>
          <a:p>
            <a:r>
              <a:t>基于格子网络的群体中情感类型占比的迭代演化（对应迭代步为1、100、1000、7944）</a:t>
            </a:r>
          </a:p>
        </p:txBody>
      </p:sp>
      <p:pic>
        <p:nvPicPr>
          <p:cNvPr id="439" name="image16.png" descr="image16.png"/>
          <p:cNvPicPr>
            <a:picLocks noChangeAspect="1"/>
          </p:cNvPicPr>
          <p:nvPr/>
        </p:nvPicPr>
        <p:blipFill>
          <a:blip r:embed="rId5"/>
          <a:srcRect t="3901" r="2372"/>
          <a:stretch>
            <a:fillRect/>
          </a:stretch>
        </p:blipFill>
        <p:spPr>
          <a:xfrm>
            <a:off x="4088136" y="1622940"/>
            <a:ext cx="3186511" cy="2473497"/>
          </a:xfrm>
          <a:prstGeom prst="rect">
            <a:avLst/>
          </a:prstGeom>
          <a:ln w="12700">
            <a:miter lim="400000"/>
          </a:ln>
        </p:spPr>
      </p:pic>
      <p:pic>
        <p:nvPicPr>
          <p:cNvPr id="440" name="image17.png" descr="image17.png"/>
          <p:cNvPicPr>
            <a:picLocks noChangeAspect="1"/>
          </p:cNvPicPr>
          <p:nvPr/>
        </p:nvPicPr>
        <p:blipFill>
          <a:blip r:embed="rId6"/>
          <a:stretch>
            <a:fillRect/>
          </a:stretch>
        </p:blipFill>
        <p:spPr>
          <a:xfrm>
            <a:off x="7640657" y="1603097"/>
            <a:ext cx="4051781" cy="2473327"/>
          </a:xfrm>
          <a:prstGeom prst="rect">
            <a:avLst/>
          </a:prstGeom>
          <a:ln w="12700">
            <a:miter lim="400000"/>
          </a:ln>
        </p:spPr>
      </p:pic>
      <p:pic>
        <p:nvPicPr>
          <p:cNvPr id="441" name="椭圆形 椭圆形" descr="椭圆形 椭圆形"/>
          <p:cNvPicPr>
            <a:picLocks noChangeAspect="1"/>
          </p:cNvPicPr>
          <p:nvPr/>
        </p:nvPicPr>
        <p:blipFill>
          <a:blip r:embed="rId7"/>
          <a:stretch>
            <a:fillRect/>
          </a:stretch>
        </p:blipFill>
        <p:spPr>
          <a:xfrm>
            <a:off x="5853048" y="2342212"/>
            <a:ext cx="485906" cy="1519949"/>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组合 5"/>
          <p:cNvGrpSpPr/>
          <p:nvPr/>
        </p:nvGrpSpPr>
        <p:grpSpPr>
          <a:xfrm>
            <a:off x="255319" y="462811"/>
            <a:ext cx="11555488" cy="4488525"/>
            <a:chOff x="0" y="0"/>
            <a:chExt cx="11555486" cy="4488524"/>
          </a:xfrm>
        </p:grpSpPr>
        <p:sp>
          <p:nvSpPr>
            <p:cNvPr id="443" name="文本框 2"/>
            <p:cNvSpPr/>
            <p:nvPr/>
          </p:nvSpPr>
          <p:spPr>
            <a:xfrm>
              <a:off x="0" y="4488524"/>
              <a:ext cx="1155548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1300">
                  <a:solidFill>
                    <a:srgbClr val="595959"/>
                  </a:solidFill>
                  <a:latin typeface="方正清刻本悦宋简体"/>
                  <a:ea typeface="方正清刻本悦宋简体"/>
                  <a:cs typeface="方正清刻本悦宋简体"/>
                  <a:sym typeface="方正清刻本悦宋简体"/>
                </a:defRPr>
              </a:lvl1pPr>
            </a:lstStyle>
            <a:p>
              <a:r>
                <a:t>大部分节点的邻居数目大致相同，邻居数高于或者低于平均数的节点都较少，这类似一种依靠朋友、熟人等强链接关系建立的网络。 在这种关系情境中，个体一般倾向于进行上行比较并产生对比效应，朋友的成功将导致个体产生嫉妒、憎恨等情绪，因此，这可能是随机网络中对弱者漠然和对强者嫉妒的情感类型在系统演化中取得主导地位的原因</a:t>
              </a:r>
            </a:p>
          </p:txBody>
        </p:sp>
        <p:pic>
          <p:nvPicPr>
            <p:cNvPr id="444" name="image19.png" descr="image19.png"/>
            <p:cNvPicPr>
              <a:picLocks noChangeAspect="1"/>
            </p:cNvPicPr>
            <p:nvPr/>
          </p:nvPicPr>
          <p:blipFill>
            <a:blip r:embed="rId2"/>
            <a:stretch>
              <a:fillRect/>
            </a:stretch>
          </p:blipFill>
          <p:spPr>
            <a:xfrm>
              <a:off x="233734" y="1092835"/>
              <a:ext cx="3191337" cy="2517733"/>
            </a:xfrm>
            <a:prstGeom prst="rect">
              <a:avLst/>
            </a:prstGeom>
            <a:ln w="12700" cap="flat">
              <a:noFill/>
              <a:miter lim="400000"/>
            </a:ln>
            <a:effectLst/>
          </p:spPr>
        </p:pic>
        <p:sp>
          <p:nvSpPr>
            <p:cNvPr id="445" name="组合 5"/>
            <p:cNvSpPr/>
            <p:nvPr/>
          </p:nvSpPr>
          <p:spPr>
            <a:xfrm>
              <a:off x="41539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随机网络</a:t>
              </a:r>
            </a:p>
          </p:txBody>
        </p:sp>
      </p:grpSp>
      <p:pic>
        <p:nvPicPr>
          <p:cNvPr id="447" name="图形 4" descr="图形 4"/>
          <p:cNvPicPr>
            <a:picLocks noChangeAspect="1"/>
          </p:cNvPicPr>
          <p:nvPr/>
        </p:nvPicPr>
        <p:blipFill>
          <a:blip r:embed="rId3"/>
          <a:stretch>
            <a:fillRect/>
          </a:stretch>
        </p:blipFill>
        <p:spPr>
          <a:xfrm>
            <a:off x="10221090" y="544420"/>
            <a:ext cx="1250912" cy="360002"/>
          </a:xfrm>
          <a:prstGeom prst="rect">
            <a:avLst/>
          </a:prstGeom>
          <a:ln w="12700">
            <a:miter lim="400000"/>
          </a:ln>
        </p:spPr>
      </p:pic>
      <p:sp>
        <p:nvSpPr>
          <p:cNvPr id="448" name="矩形 6"/>
          <p:cNvSpPr txBox="1"/>
          <p:nvPr/>
        </p:nvSpPr>
        <p:spPr>
          <a:xfrm>
            <a:off x="1416822" y="4463560"/>
            <a:ext cx="1353848"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还是不合作</a:t>
            </a:r>
          </a:p>
        </p:txBody>
      </p:sp>
      <p:sp>
        <p:nvSpPr>
          <p:cNvPr id="449" name="矩形 9"/>
          <p:cNvSpPr txBox="1"/>
          <p:nvPr/>
        </p:nvSpPr>
        <p:spPr>
          <a:xfrm>
            <a:off x="474921" y="1018162"/>
            <a:ext cx="3237649" cy="588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200">
                <a:latin typeface="方正清刻本悦宋简体"/>
                <a:ea typeface="方正清刻本悦宋简体"/>
                <a:cs typeface="方正清刻本悦宋简体"/>
                <a:sym typeface="方正清刻本悦宋简体"/>
              </a:defRPr>
            </a:lvl1pPr>
          </a:lstStyle>
          <a:p>
            <a:r>
              <a:t>基于随机网络的博弈系统中三种策略占比和平均收益的演化</a:t>
            </a:r>
          </a:p>
        </p:txBody>
      </p:sp>
      <p:sp>
        <p:nvSpPr>
          <p:cNvPr id="450" name="矩形 35"/>
          <p:cNvSpPr txBox="1"/>
          <p:nvPr/>
        </p:nvSpPr>
        <p:spPr>
          <a:xfrm>
            <a:off x="5559264" y="4463560"/>
            <a:ext cx="788908"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全反派</a:t>
            </a:r>
          </a:p>
        </p:txBody>
      </p:sp>
      <p:sp>
        <p:nvSpPr>
          <p:cNvPr id="451" name="文本框 109"/>
          <p:cNvSpPr txBox="1"/>
          <p:nvPr/>
        </p:nvSpPr>
        <p:spPr>
          <a:xfrm>
            <a:off x="7146334" y="5343736"/>
            <a:ext cx="588649" cy="33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02</a:t>
            </a:r>
          </a:p>
        </p:txBody>
      </p:sp>
      <p:sp>
        <p:nvSpPr>
          <p:cNvPr id="452" name="矩形 41"/>
          <p:cNvSpPr txBox="1"/>
          <p:nvPr/>
        </p:nvSpPr>
        <p:spPr>
          <a:xfrm>
            <a:off x="8989624" y="4463560"/>
            <a:ext cx="1353847"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仍然会同化</a:t>
            </a:r>
          </a:p>
        </p:txBody>
      </p:sp>
      <p:sp>
        <p:nvSpPr>
          <p:cNvPr id="453" name="文本框 109"/>
          <p:cNvSpPr txBox="1"/>
          <p:nvPr/>
        </p:nvSpPr>
        <p:spPr>
          <a:xfrm>
            <a:off x="10842511" y="5343736"/>
            <a:ext cx="588648" cy="33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03</a:t>
            </a:r>
          </a:p>
        </p:txBody>
      </p:sp>
      <p:pic>
        <p:nvPicPr>
          <p:cNvPr id="454" name="图片 46" descr="图片 46"/>
          <p:cNvPicPr>
            <a:picLocks noChangeAspect="1"/>
          </p:cNvPicPr>
          <p:nvPr/>
        </p:nvPicPr>
        <p:blipFill>
          <a:blip r:embed="rId4">
            <a:alphaModFix amt="35000"/>
          </a:blip>
          <a:stretch>
            <a:fillRect/>
          </a:stretch>
        </p:blipFill>
        <p:spPr>
          <a:xfrm>
            <a:off x="5256174" y="6124418"/>
            <a:ext cx="1679652" cy="733582"/>
          </a:xfrm>
          <a:prstGeom prst="rect">
            <a:avLst/>
          </a:prstGeom>
          <a:ln w="12700">
            <a:miter lim="400000"/>
          </a:ln>
        </p:spPr>
      </p:pic>
      <p:sp>
        <p:nvSpPr>
          <p:cNvPr id="455" name="矩形 9"/>
          <p:cNvSpPr txBox="1"/>
          <p:nvPr/>
        </p:nvSpPr>
        <p:spPr>
          <a:xfrm>
            <a:off x="4139482" y="1158497"/>
            <a:ext cx="3369409" cy="307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200">
                <a:latin typeface="方正清刻本悦宋简体"/>
                <a:ea typeface="方正清刻本悦宋简体"/>
                <a:cs typeface="方正清刻本悦宋简体"/>
                <a:sym typeface="方正清刻本悦宋简体"/>
              </a:defRPr>
            </a:lvl1pPr>
          </a:lstStyle>
          <a:p>
            <a:r>
              <a:t>基于随机网络的四个情感区域内个体占比的演化</a:t>
            </a:r>
          </a:p>
        </p:txBody>
      </p:sp>
      <p:sp>
        <p:nvSpPr>
          <p:cNvPr id="456" name="矩形 9"/>
          <p:cNvSpPr txBox="1"/>
          <p:nvPr/>
        </p:nvSpPr>
        <p:spPr>
          <a:xfrm>
            <a:off x="8047723" y="1018162"/>
            <a:ext cx="3237649" cy="588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200">
                <a:latin typeface="方正清刻本悦宋简体"/>
                <a:ea typeface="方正清刻本悦宋简体"/>
                <a:cs typeface="方正清刻本悦宋简体"/>
                <a:sym typeface="方正清刻本悦宋简体"/>
              </a:defRPr>
            </a:lvl1pPr>
          </a:lstStyle>
          <a:p>
            <a:r>
              <a:t>基于随机网络的群体中情感类型占比的迭代演化（对应迭代步为1、100、1000、7944）</a:t>
            </a:r>
          </a:p>
        </p:txBody>
      </p:sp>
      <p:pic>
        <p:nvPicPr>
          <p:cNvPr id="457" name="image20.png" descr="image20.png"/>
          <p:cNvPicPr>
            <a:picLocks noChangeAspect="1"/>
          </p:cNvPicPr>
          <p:nvPr/>
        </p:nvPicPr>
        <p:blipFill>
          <a:blip r:embed="rId5"/>
          <a:stretch>
            <a:fillRect/>
          </a:stretch>
        </p:blipFill>
        <p:spPr>
          <a:xfrm>
            <a:off x="4085852" y="1603097"/>
            <a:ext cx="3191077" cy="2473327"/>
          </a:xfrm>
          <a:prstGeom prst="rect">
            <a:avLst/>
          </a:prstGeom>
          <a:ln w="12700">
            <a:miter lim="400000"/>
          </a:ln>
        </p:spPr>
      </p:pic>
      <p:pic>
        <p:nvPicPr>
          <p:cNvPr id="458" name="image21.png" descr="image21.png"/>
          <p:cNvPicPr>
            <a:picLocks noChangeAspect="1"/>
          </p:cNvPicPr>
          <p:nvPr/>
        </p:nvPicPr>
        <p:blipFill>
          <a:blip r:embed="rId6"/>
          <a:stretch>
            <a:fillRect/>
          </a:stretch>
        </p:blipFill>
        <p:spPr>
          <a:xfrm>
            <a:off x="7570017" y="1603097"/>
            <a:ext cx="4193060" cy="2473327"/>
          </a:xfrm>
          <a:prstGeom prst="rect">
            <a:avLst/>
          </a:prstGeom>
          <a:ln w="12700">
            <a:miter lim="400000"/>
          </a:ln>
        </p:spPr>
      </p:pic>
      <p:pic>
        <p:nvPicPr>
          <p:cNvPr id="459" name="椭圆形 椭圆形" descr="椭圆形 椭圆形"/>
          <p:cNvPicPr>
            <a:picLocks noChangeAspect="1"/>
          </p:cNvPicPr>
          <p:nvPr/>
        </p:nvPicPr>
        <p:blipFill>
          <a:blip r:embed="rId7"/>
          <a:stretch>
            <a:fillRect/>
          </a:stretch>
        </p:blipFill>
        <p:spPr>
          <a:xfrm>
            <a:off x="6602862" y="1709888"/>
            <a:ext cx="377066" cy="2259747"/>
          </a:xfrm>
          <a:prstGeom prst="rect">
            <a:avLst/>
          </a:prstGeom>
          <a:ln w="12700">
            <a:miter lim="400000"/>
          </a:ln>
        </p:spPr>
      </p:pic>
      <p:pic>
        <p:nvPicPr>
          <p:cNvPr id="460" name="椭圆形 椭圆形" descr="椭圆形 椭圆形"/>
          <p:cNvPicPr>
            <a:picLocks noChangeAspect="1"/>
          </p:cNvPicPr>
          <p:nvPr/>
        </p:nvPicPr>
        <p:blipFill>
          <a:blip r:embed="rId8"/>
          <a:stretch>
            <a:fillRect/>
          </a:stretch>
        </p:blipFill>
        <p:spPr>
          <a:xfrm>
            <a:off x="5529862" y="2477995"/>
            <a:ext cx="588649" cy="134251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4" name="组合 5"/>
          <p:cNvGrpSpPr/>
          <p:nvPr/>
        </p:nvGrpSpPr>
        <p:grpSpPr>
          <a:xfrm>
            <a:off x="255319" y="462811"/>
            <a:ext cx="11555488" cy="4488525"/>
            <a:chOff x="0" y="0"/>
            <a:chExt cx="11555486" cy="4488524"/>
          </a:xfrm>
        </p:grpSpPr>
        <p:sp>
          <p:nvSpPr>
            <p:cNvPr id="462" name="文本框 2"/>
            <p:cNvSpPr/>
            <p:nvPr/>
          </p:nvSpPr>
          <p:spPr>
            <a:xfrm>
              <a:off x="0" y="4488524"/>
              <a:ext cx="1155548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defRPr sz="1300">
                  <a:solidFill>
                    <a:srgbClr val="595959"/>
                  </a:solidFill>
                  <a:latin typeface="方正清刻本悦宋简体"/>
                  <a:ea typeface="方正清刻本悦宋简体"/>
                  <a:cs typeface="方正清刻本悦宋简体"/>
                  <a:sym typeface="方正清刻本悦宋简体"/>
                </a:defRPr>
              </a:lvl1pPr>
            </a:lstStyle>
            <a:p>
              <a:r>
                <a:t>由于具有较多邻居数目的中心节点的存在，以及大量的节点只有很少的邻居，使得个体在进行上行比较时（同强者相比，强者一般为中心节点），基于自我完善的动机产生同化效应，强者的成功会使个体产生敬仰并备受激励；在进行下行比较时（同弱者相比，弱者一般不为中心节点），出于自我满足的动机产生对比效应，弱者的失败会使个体产生自信和提高自尊。因此，这可能是BA无标度网络中系统最终演化为对弱者欺凌和对强者尊敬的情感类型的原因</a:t>
              </a:r>
            </a:p>
          </p:txBody>
        </p:sp>
        <p:sp>
          <p:nvSpPr>
            <p:cNvPr id="463" name="组合 5"/>
            <p:cNvSpPr/>
            <p:nvPr/>
          </p:nvSpPr>
          <p:spPr>
            <a:xfrm>
              <a:off x="415394"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BA无标度网络</a:t>
              </a:r>
            </a:p>
          </p:txBody>
        </p:sp>
      </p:grpSp>
      <p:pic>
        <p:nvPicPr>
          <p:cNvPr id="465"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sp>
        <p:nvSpPr>
          <p:cNvPr id="466" name="矩形 9"/>
          <p:cNvSpPr txBox="1"/>
          <p:nvPr/>
        </p:nvSpPr>
        <p:spPr>
          <a:xfrm>
            <a:off x="474921" y="1018162"/>
            <a:ext cx="3237650" cy="588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200">
                <a:latin typeface="方正清刻本悦宋简体"/>
                <a:ea typeface="方正清刻本悦宋简体"/>
                <a:cs typeface="方正清刻本悦宋简体"/>
                <a:sym typeface="方正清刻本悦宋简体"/>
              </a:defRPr>
            </a:lvl1pPr>
          </a:lstStyle>
          <a:p>
            <a:r>
              <a:t>基于BA无标度网络的博弈系统中三种策略占比和平均收益的演化</a:t>
            </a:r>
          </a:p>
        </p:txBody>
      </p:sp>
      <p:sp>
        <p:nvSpPr>
          <p:cNvPr id="467" name="矩形 35"/>
          <p:cNvSpPr txBox="1"/>
          <p:nvPr/>
        </p:nvSpPr>
        <p:spPr>
          <a:xfrm>
            <a:off x="5325188" y="4463560"/>
            <a:ext cx="1044038"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欺软怕硬</a:t>
            </a:r>
          </a:p>
        </p:txBody>
      </p:sp>
      <p:sp>
        <p:nvSpPr>
          <p:cNvPr id="468" name="文本框 109"/>
          <p:cNvSpPr txBox="1"/>
          <p:nvPr/>
        </p:nvSpPr>
        <p:spPr>
          <a:xfrm>
            <a:off x="7146334" y="5343736"/>
            <a:ext cx="588649" cy="33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02</a:t>
            </a:r>
          </a:p>
        </p:txBody>
      </p:sp>
      <p:sp>
        <p:nvSpPr>
          <p:cNvPr id="469" name="矩形 41"/>
          <p:cNvSpPr txBox="1"/>
          <p:nvPr/>
        </p:nvSpPr>
        <p:spPr>
          <a:xfrm>
            <a:off x="9372224" y="4463560"/>
            <a:ext cx="588648"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同化</a:t>
            </a:r>
          </a:p>
        </p:txBody>
      </p:sp>
      <p:sp>
        <p:nvSpPr>
          <p:cNvPr id="470" name="文本框 109"/>
          <p:cNvSpPr txBox="1"/>
          <p:nvPr/>
        </p:nvSpPr>
        <p:spPr>
          <a:xfrm>
            <a:off x="10842511" y="5343736"/>
            <a:ext cx="588648" cy="33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03</a:t>
            </a:r>
          </a:p>
        </p:txBody>
      </p:sp>
      <p:pic>
        <p:nvPicPr>
          <p:cNvPr id="471" name="图片 46" descr="图片 46"/>
          <p:cNvPicPr>
            <a:picLocks noChangeAspect="1"/>
          </p:cNvPicPr>
          <p:nvPr/>
        </p:nvPicPr>
        <p:blipFill>
          <a:blip r:embed="rId3">
            <a:alphaModFix amt="35000"/>
          </a:blip>
          <a:stretch>
            <a:fillRect/>
          </a:stretch>
        </p:blipFill>
        <p:spPr>
          <a:xfrm>
            <a:off x="5256174" y="6124418"/>
            <a:ext cx="1679652" cy="733582"/>
          </a:xfrm>
          <a:prstGeom prst="rect">
            <a:avLst/>
          </a:prstGeom>
          <a:ln w="12700">
            <a:miter lim="400000"/>
          </a:ln>
        </p:spPr>
      </p:pic>
      <p:sp>
        <p:nvSpPr>
          <p:cNvPr id="472" name="矩形 9"/>
          <p:cNvSpPr txBox="1"/>
          <p:nvPr/>
        </p:nvSpPr>
        <p:spPr>
          <a:xfrm>
            <a:off x="4066922" y="1018162"/>
            <a:ext cx="3017459" cy="588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200">
                <a:latin typeface="方正清刻本悦宋简体"/>
                <a:ea typeface="方正清刻本悦宋简体"/>
                <a:cs typeface="方正清刻本悦宋简体"/>
                <a:sym typeface="方正清刻本悦宋简体"/>
              </a:defRPr>
            </a:lvl1pPr>
          </a:lstStyle>
          <a:p>
            <a:r>
              <a:t>基于BA无标度网络的四个情感区域内个体占比的演化</a:t>
            </a:r>
          </a:p>
        </p:txBody>
      </p:sp>
      <p:sp>
        <p:nvSpPr>
          <p:cNvPr id="473" name="矩形 9"/>
          <p:cNvSpPr txBox="1"/>
          <p:nvPr/>
        </p:nvSpPr>
        <p:spPr>
          <a:xfrm>
            <a:off x="7981843" y="1018162"/>
            <a:ext cx="3369409" cy="588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200">
                <a:latin typeface="方正清刻本悦宋简体"/>
                <a:ea typeface="方正清刻本悦宋简体"/>
                <a:cs typeface="方正清刻本悦宋简体"/>
                <a:sym typeface="方正清刻本悦宋简体"/>
              </a:defRPr>
            </a:lvl1pPr>
          </a:lstStyle>
          <a:p>
            <a:r>
              <a:t>基于BA无标度网络的群体中情感类型占比的迭代演化（对应迭代步为1、100、1000、7944）</a:t>
            </a:r>
          </a:p>
        </p:txBody>
      </p:sp>
      <p:pic>
        <p:nvPicPr>
          <p:cNvPr id="474" name="image24.png" descr="image24.png"/>
          <p:cNvPicPr>
            <a:picLocks noChangeAspect="1"/>
          </p:cNvPicPr>
          <p:nvPr/>
        </p:nvPicPr>
        <p:blipFill>
          <a:blip r:embed="rId4"/>
          <a:stretch>
            <a:fillRect/>
          </a:stretch>
        </p:blipFill>
        <p:spPr>
          <a:xfrm>
            <a:off x="585017" y="1603097"/>
            <a:ext cx="3017458" cy="2473327"/>
          </a:xfrm>
          <a:prstGeom prst="rect">
            <a:avLst/>
          </a:prstGeom>
          <a:ln w="12700">
            <a:miter lim="400000"/>
          </a:ln>
        </p:spPr>
      </p:pic>
      <p:pic>
        <p:nvPicPr>
          <p:cNvPr id="475" name="image25.png" descr="image25.png"/>
          <p:cNvPicPr>
            <a:picLocks noChangeAspect="1"/>
          </p:cNvPicPr>
          <p:nvPr/>
        </p:nvPicPr>
        <p:blipFill>
          <a:blip r:embed="rId5"/>
          <a:stretch>
            <a:fillRect/>
          </a:stretch>
        </p:blipFill>
        <p:spPr>
          <a:xfrm>
            <a:off x="4028551" y="1603097"/>
            <a:ext cx="3094202" cy="2473327"/>
          </a:xfrm>
          <a:prstGeom prst="rect">
            <a:avLst/>
          </a:prstGeom>
          <a:ln w="12700">
            <a:miter lim="400000"/>
          </a:ln>
        </p:spPr>
      </p:pic>
      <p:pic>
        <p:nvPicPr>
          <p:cNvPr id="476" name="image26.png" descr="image26.png"/>
          <p:cNvPicPr>
            <a:picLocks noChangeAspect="1"/>
          </p:cNvPicPr>
          <p:nvPr/>
        </p:nvPicPr>
        <p:blipFill>
          <a:blip r:embed="rId6"/>
          <a:stretch>
            <a:fillRect/>
          </a:stretch>
        </p:blipFill>
        <p:spPr>
          <a:xfrm>
            <a:off x="7548829" y="1603097"/>
            <a:ext cx="4235437" cy="2473327"/>
          </a:xfrm>
          <a:prstGeom prst="rect">
            <a:avLst/>
          </a:prstGeom>
          <a:ln w="12700">
            <a:miter lim="400000"/>
          </a:ln>
        </p:spPr>
      </p:pic>
      <p:pic>
        <p:nvPicPr>
          <p:cNvPr id="477" name="椭圆形 椭圆形" descr="椭圆形 椭圆形"/>
          <p:cNvPicPr>
            <a:picLocks noChangeAspect="1"/>
          </p:cNvPicPr>
          <p:nvPr/>
        </p:nvPicPr>
        <p:blipFill>
          <a:blip r:embed="rId7"/>
          <a:stretch>
            <a:fillRect/>
          </a:stretch>
        </p:blipFill>
        <p:spPr>
          <a:xfrm>
            <a:off x="5349018" y="1874846"/>
            <a:ext cx="377066" cy="1929828"/>
          </a:xfrm>
          <a:prstGeom prst="rect">
            <a:avLst/>
          </a:prstGeom>
          <a:ln w="12700">
            <a:miter lim="400000"/>
          </a:ln>
        </p:spPr>
      </p:pic>
      <p:sp>
        <p:nvSpPr>
          <p:cNvPr id="478" name="矩形 6"/>
          <p:cNvSpPr txBox="1"/>
          <p:nvPr/>
        </p:nvSpPr>
        <p:spPr>
          <a:xfrm>
            <a:off x="1416822" y="4463560"/>
            <a:ext cx="1044038"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绝不单干</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矩形 1"/>
          <p:cNvSpPr/>
          <p:nvPr/>
        </p:nvSpPr>
        <p:spPr>
          <a:xfrm>
            <a:off x="7970521" y="0"/>
            <a:ext cx="4221482" cy="6858000"/>
          </a:xfrm>
          <a:prstGeom prst="rect">
            <a:avLst/>
          </a:prstGeom>
          <a:solidFill>
            <a:srgbClr val="00561F"/>
          </a:solidFill>
          <a:ln w="12700">
            <a:miter lim="400000"/>
          </a:ln>
        </p:spPr>
        <p:txBody>
          <a:bodyPr lIns="45718" tIns="45718" rIns="45718" bIns="45718" anchor="ctr"/>
          <a:lstStyle/>
          <a:p>
            <a:pPr algn="ctr">
              <a:defRPr>
                <a:solidFill>
                  <a:srgbClr val="FFFFFF"/>
                </a:solidFill>
              </a:defRPr>
            </a:pPr>
            <a:endParaRPr/>
          </a:p>
        </p:txBody>
      </p:sp>
      <p:pic>
        <p:nvPicPr>
          <p:cNvPr id="481" name="图形 6" descr="图形 6"/>
          <p:cNvPicPr>
            <a:picLocks noChangeAspect="1"/>
          </p:cNvPicPr>
          <p:nvPr/>
        </p:nvPicPr>
        <p:blipFill>
          <a:blip r:embed="rId2"/>
          <a:stretch>
            <a:fillRect/>
          </a:stretch>
        </p:blipFill>
        <p:spPr>
          <a:xfrm>
            <a:off x="10221090" y="544420"/>
            <a:ext cx="1250912" cy="360002"/>
          </a:xfrm>
          <a:prstGeom prst="rect">
            <a:avLst/>
          </a:prstGeom>
          <a:ln w="12700">
            <a:miter lim="400000"/>
          </a:ln>
        </p:spPr>
      </p:pic>
      <p:pic>
        <p:nvPicPr>
          <p:cNvPr id="482" name="图片 7" descr="图片 7"/>
          <p:cNvPicPr>
            <a:picLocks noChangeAspect="1"/>
          </p:cNvPicPr>
          <p:nvPr/>
        </p:nvPicPr>
        <p:blipFill>
          <a:blip r:embed="rId3"/>
          <a:stretch>
            <a:fillRect/>
          </a:stretch>
        </p:blipFill>
        <p:spPr>
          <a:xfrm>
            <a:off x="719998" y="5611755"/>
            <a:ext cx="2853482" cy="1246247"/>
          </a:xfrm>
          <a:prstGeom prst="rect">
            <a:avLst/>
          </a:prstGeom>
          <a:ln w="12700">
            <a:miter lim="400000"/>
          </a:ln>
        </p:spPr>
      </p:pic>
      <p:sp>
        <p:nvSpPr>
          <p:cNvPr id="483" name="文本框 10"/>
          <p:cNvSpPr txBox="1"/>
          <p:nvPr/>
        </p:nvSpPr>
        <p:spPr>
          <a:xfrm>
            <a:off x="719998" y="539999"/>
            <a:ext cx="609986"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900">
                <a:solidFill>
                  <a:srgbClr val="00561F"/>
                </a:solidFill>
                <a:latin typeface="方正清刻本悦宋简体"/>
                <a:ea typeface="方正清刻本悦宋简体"/>
                <a:cs typeface="方正清刻本悦宋简体"/>
                <a:sym typeface="方正清刻本悦宋简体"/>
              </a:defRPr>
            </a:lvl1pPr>
          </a:lstStyle>
          <a:p>
            <a:r>
              <a:t>SYSU 2023</a:t>
            </a:r>
          </a:p>
        </p:txBody>
      </p:sp>
      <p:sp>
        <p:nvSpPr>
          <p:cNvPr id="484" name="文本框 12"/>
          <p:cNvSpPr txBox="1"/>
          <p:nvPr/>
        </p:nvSpPr>
        <p:spPr>
          <a:xfrm>
            <a:off x="719999" y="2534727"/>
            <a:ext cx="3822701"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6000">
                <a:solidFill>
                  <a:srgbClr val="00561F"/>
                </a:solidFill>
                <a:latin typeface="方正清刻本悦宋简体"/>
                <a:ea typeface="方正清刻本悦宋简体"/>
                <a:cs typeface="方正清刻本悦宋简体"/>
                <a:sym typeface="方正清刻本悦宋简体"/>
              </a:defRPr>
            </a:lvl1pPr>
          </a:lstStyle>
          <a:p>
            <a:r>
              <a:t>我们的算法</a:t>
            </a:r>
          </a:p>
        </p:txBody>
      </p:sp>
      <p:sp>
        <p:nvSpPr>
          <p:cNvPr id="485" name="文本框 18"/>
          <p:cNvSpPr txBox="1"/>
          <p:nvPr/>
        </p:nvSpPr>
        <p:spPr>
          <a:xfrm>
            <a:off x="720001" y="1435576"/>
            <a:ext cx="69076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4800">
                <a:solidFill>
                  <a:srgbClr val="404040"/>
                </a:solidFill>
                <a:latin typeface="方正清刻本悦宋简体"/>
                <a:ea typeface="方正清刻本悦宋简体"/>
                <a:cs typeface="方正清刻本悦宋简体"/>
                <a:sym typeface="方正清刻本悦宋简体"/>
              </a:defRPr>
            </a:pPr>
            <a:r>
              <a:t>04</a:t>
            </a:r>
          </a:p>
        </p:txBody>
      </p:sp>
      <p:sp>
        <p:nvSpPr>
          <p:cNvPr id="486" name="直接连接符 21"/>
          <p:cNvSpPr/>
          <p:nvPr/>
        </p:nvSpPr>
        <p:spPr>
          <a:xfrm>
            <a:off x="720001" y="2365287"/>
            <a:ext cx="293639" cy="2"/>
          </a:xfrm>
          <a:prstGeom prst="line">
            <a:avLst/>
          </a:prstGeom>
          <a:ln w="57150">
            <a:solidFill>
              <a:srgbClr val="FFCC00"/>
            </a:solidFill>
            <a:miter/>
          </a:ln>
        </p:spPr>
        <p:txBody>
          <a:bodyPr lIns="45718" tIns="45718" rIns="45718" bIns="45718"/>
          <a:lstStyle/>
          <a:p>
            <a:endParaRPr/>
          </a:p>
        </p:txBody>
      </p:sp>
      <p:sp>
        <p:nvSpPr>
          <p:cNvPr id="487" name="文本框 24"/>
          <p:cNvSpPr txBox="1"/>
          <p:nvPr/>
        </p:nvSpPr>
        <p:spPr>
          <a:xfrm>
            <a:off x="720000" y="4184174"/>
            <a:ext cx="4137346"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0000"/>
              </a:lnSpc>
              <a:defRPr sz="1600">
                <a:solidFill>
                  <a:srgbClr val="404040"/>
                </a:solidFill>
                <a:latin typeface="方正清刻本悦宋简体"/>
                <a:ea typeface="方正清刻本悦宋简体"/>
                <a:cs typeface="方正清刻本悦宋简体"/>
                <a:sym typeface="方正清刻本悦宋简体"/>
              </a:defRPr>
            </a:pPr>
            <a:r>
              <a:t>期望收益</a:t>
            </a:r>
          </a:p>
          <a:p>
            <a:pPr>
              <a:lnSpc>
                <a:spcPct val="150000"/>
              </a:lnSpc>
              <a:defRPr sz="1600">
                <a:solidFill>
                  <a:srgbClr val="404040"/>
                </a:solidFill>
                <a:latin typeface="方正清刻本悦宋简体"/>
                <a:ea typeface="方正清刻本悦宋简体"/>
                <a:cs typeface="方正清刻本悦宋简体"/>
                <a:sym typeface="方正清刻本悦宋简体"/>
              </a:defRPr>
            </a:pPr>
            <a:r>
              <a:t>参数改变</a:t>
            </a:r>
          </a:p>
        </p:txBody>
      </p:sp>
      <p:pic>
        <p:nvPicPr>
          <p:cNvPr id="488" name="图片 2" descr="图片 2"/>
          <p:cNvPicPr>
            <a:picLocks noChangeAspect="1"/>
          </p:cNvPicPr>
          <p:nvPr/>
        </p:nvPicPr>
        <p:blipFill>
          <a:blip r:embed="rId4"/>
          <a:stretch>
            <a:fillRect/>
          </a:stretch>
        </p:blipFill>
        <p:spPr>
          <a:xfrm>
            <a:off x="6593998" y="1435577"/>
            <a:ext cx="4878003" cy="4878002"/>
          </a:xfrm>
          <a:prstGeom prst="rect">
            <a:avLst/>
          </a:prstGeom>
          <a:ln w="12700">
            <a:miter lim="400000"/>
          </a:ln>
        </p:spPr>
      </p:pic>
      <p:sp>
        <p:nvSpPr>
          <p:cNvPr id="489" name="文本框 1"/>
          <p:cNvSpPr txBox="1"/>
          <p:nvPr/>
        </p:nvSpPr>
        <p:spPr>
          <a:xfrm>
            <a:off x="826601" y="3556835"/>
            <a:ext cx="3793890"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r">
              <a:defRPr>
                <a:latin typeface="+mj-lt"/>
                <a:ea typeface="+mj-ea"/>
                <a:cs typeface="+mj-cs"/>
                <a:sym typeface="等线"/>
              </a:defRPr>
            </a:pPr>
            <a:r>
              <a:t>——复现与创新</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文本框 1"/>
          <p:cNvSpPr txBox="1"/>
          <p:nvPr/>
        </p:nvSpPr>
        <p:spPr>
          <a:xfrm>
            <a:off x="370787" y="460262"/>
            <a:ext cx="1595188"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期望收益</a:t>
            </a:r>
          </a:p>
        </p:txBody>
      </p:sp>
      <p:pic>
        <p:nvPicPr>
          <p:cNvPr id="492"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sp>
        <p:nvSpPr>
          <p:cNvPr id="493" name="文本框 109"/>
          <p:cNvSpPr txBox="1"/>
          <p:nvPr/>
        </p:nvSpPr>
        <p:spPr>
          <a:xfrm>
            <a:off x="7146334" y="5343736"/>
            <a:ext cx="588649" cy="33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02</a:t>
            </a:r>
          </a:p>
        </p:txBody>
      </p:sp>
      <p:sp>
        <p:nvSpPr>
          <p:cNvPr id="494" name="文本框 109"/>
          <p:cNvSpPr txBox="1"/>
          <p:nvPr/>
        </p:nvSpPr>
        <p:spPr>
          <a:xfrm>
            <a:off x="10842511" y="5343736"/>
            <a:ext cx="588649" cy="33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03</a:t>
            </a:r>
          </a:p>
        </p:txBody>
      </p:sp>
      <p:pic>
        <p:nvPicPr>
          <p:cNvPr id="495" name="图片 46" descr="图片 46"/>
          <p:cNvPicPr>
            <a:picLocks noChangeAspect="1"/>
          </p:cNvPicPr>
          <p:nvPr/>
        </p:nvPicPr>
        <p:blipFill>
          <a:blip r:embed="rId3">
            <a:alphaModFix amt="35000"/>
          </a:blip>
          <a:stretch>
            <a:fillRect/>
          </a:stretch>
        </p:blipFill>
        <p:spPr>
          <a:xfrm>
            <a:off x="5256174" y="6124418"/>
            <a:ext cx="1679652" cy="733582"/>
          </a:xfrm>
          <a:prstGeom prst="rect">
            <a:avLst/>
          </a:prstGeom>
          <a:ln w="12700">
            <a:miter lim="400000"/>
          </a:ln>
        </p:spPr>
      </p:pic>
      <p:sp>
        <p:nvSpPr>
          <p:cNvPr id="496" name="矩形 9"/>
          <p:cNvSpPr txBox="1"/>
          <p:nvPr/>
        </p:nvSpPr>
        <p:spPr>
          <a:xfrm>
            <a:off x="7981843" y="5013974"/>
            <a:ext cx="3490158" cy="10058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lnSpc>
                <a:spcPct val="130000"/>
              </a:lnSpc>
              <a:defRPr sz="1400">
                <a:solidFill>
                  <a:srgbClr val="FFFFFF"/>
                </a:solidFill>
                <a:latin typeface="方正清刻本悦宋简体"/>
                <a:ea typeface="方正清刻本悦宋简体"/>
                <a:cs typeface="方正清刻本悦宋简体"/>
                <a:sym typeface="方正清刻本悦宋简体"/>
              </a:defRPr>
            </a:lvl1pPr>
          </a:lstStyle>
          <a:p>
            <a:r>
              <a:t>基于格子网络的群体中情感类型占比的迭代演化（对应迭代步为1、100、1000、7944）</a:t>
            </a:r>
          </a:p>
        </p:txBody>
      </p:sp>
      <p:pic>
        <p:nvPicPr>
          <p:cNvPr id="497" name="图片 2" descr="图片 2"/>
          <p:cNvPicPr>
            <a:picLocks noChangeAspect="1"/>
          </p:cNvPicPr>
          <p:nvPr/>
        </p:nvPicPr>
        <p:blipFill>
          <a:blip r:embed="rId4"/>
          <a:stretch>
            <a:fillRect/>
          </a:stretch>
        </p:blipFill>
        <p:spPr>
          <a:xfrm>
            <a:off x="1098544" y="1967365"/>
            <a:ext cx="2164348" cy="2315031"/>
          </a:xfrm>
          <a:prstGeom prst="rect">
            <a:avLst/>
          </a:prstGeom>
          <a:ln w="12700">
            <a:miter lim="400000"/>
          </a:ln>
        </p:spPr>
      </p:pic>
      <p:grpSp>
        <p:nvGrpSpPr>
          <p:cNvPr id="505" name="思想气泡: 云 5"/>
          <p:cNvGrpSpPr/>
          <p:nvPr/>
        </p:nvGrpSpPr>
        <p:grpSpPr>
          <a:xfrm>
            <a:off x="3395829" y="1183793"/>
            <a:ext cx="6450908" cy="1107077"/>
            <a:chOff x="0" y="0"/>
            <a:chExt cx="6450906" cy="1107075"/>
          </a:xfrm>
        </p:grpSpPr>
        <p:grpSp>
          <p:nvGrpSpPr>
            <p:cNvPr id="503" name="成组"/>
            <p:cNvGrpSpPr/>
            <p:nvPr/>
          </p:nvGrpSpPr>
          <p:grpSpPr>
            <a:xfrm>
              <a:off x="0" y="-1"/>
              <a:ext cx="6450907" cy="1107077"/>
              <a:chOff x="0" y="0"/>
              <a:chExt cx="6450906" cy="1107075"/>
            </a:xfrm>
          </p:grpSpPr>
          <p:sp>
            <p:nvSpPr>
              <p:cNvPr id="498" name="形状"/>
              <p:cNvSpPr/>
              <p:nvPr/>
            </p:nvSpPr>
            <p:spPr>
              <a:xfrm>
                <a:off x="0" y="0"/>
                <a:ext cx="6450907" cy="704129"/>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499" name="圆形"/>
              <p:cNvSpPr/>
              <p:nvPr/>
            </p:nvSpPr>
            <p:spPr>
              <a:xfrm>
                <a:off x="1212853" y="745878"/>
                <a:ext cx="117129" cy="117129"/>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00" name="圆形"/>
              <p:cNvSpPr/>
              <p:nvPr/>
            </p:nvSpPr>
            <p:spPr>
              <a:xfrm>
                <a:off x="605511" y="911383"/>
                <a:ext cx="78085" cy="78085"/>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01" name="圆形"/>
              <p:cNvSpPr/>
              <p:nvPr/>
            </p:nvSpPr>
            <p:spPr>
              <a:xfrm>
                <a:off x="36192" y="1068033"/>
                <a:ext cx="39043" cy="39043"/>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02" name="形状"/>
              <p:cNvSpPr/>
              <p:nvPr/>
            </p:nvSpPr>
            <p:spPr>
              <a:xfrm>
                <a:off x="327563" y="35804"/>
                <a:ext cx="5911184" cy="597830"/>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chemeClr val="accent1"/>
                </a:solidFill>
                <a:prstDash val="solid"/>
                <a:miter lim="800000"/>
              </a:ln>
              <a:effectLst/>
            </p:spPr>
            <p:txBody>
              <a:bodyPr wrap="square" lIns="45718" tIns="45718" rIns="45718" bIns="45718" numCol="1" anchor="ctr">
                <a:noAutofit/>
              </a:bodyPr>
              <a:lstStyle/>
              <a:p>
                <a:endParaRPr/>
              </a:p>
            </p:txBody>
          </p:sp>
        </p:grpSp>
        <p:sp>
          <p:nvSpPr>
            <p:cNvPr id="504" name="为什么他的收益比我多？"/>
            <p:cNvSpPr txBox="1"/>
            <p:nvPr/>
          </p:nvSpPr>
          <p:spPr>
            <a:xfrm>
              <a:off x="899725" y="77559"/>
              <a:ext cx="4195715" cy="510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2400"/>
              </a:pPr>
              <a:r>
                <a:t>为什么</a:t>
              </a:r>
              <a:r>
                <a:rPr>
                  <a:latin typeface="+mj-lt"/>
                  <a:ea typeface="+mj-ea"/>
                  <a:cs typeface="+mj-cs"/>
                  <a:sym typeface="等线"/>
                </a:rPr>
                <a:t>他的</a:t>
              </a:r>
              <a:r>
                <a:rPr>
                  <a:solidFill>
                    <a:srgbClr val="FF0000"/>
                  </a:solidFill>
                  <a:latin typeface="+mj-lt"/>
                  <a:ea typeface="+mj-ea"/>
                  <a:cs typeface="+mj-cs"/>
                  <a:sym typeface="等线"/>
                </a:rPr>
                <a:t>收益</a:t>
              </a:r>
              <a:r>
                <a:rPr>
                  <a:latin typeface="+mj-lt"/>
                  <a:ea typeface="+mj-ea"/>
                  <a:cs typeface="+mj-cs"/>
                  <a:sym typeface="等线"/>
                </a:rPr>
                <a:t>比我多？</a:t>
              </a:r>
            </a:p>
          </p:txBody>
        </p:sp>
      </p:grpSp>
      <p:grpSp>
        <p:nvGrpSpPr>
          <p:cNvPr id="513" name="思想气泡: 云 6"/>
          <p:cNvGrpSpPr/>
          <p:nvPr/>
        </p:nvGrpSpPr>
        <p:grpSpPr>
          <a:xfrm>
            <a:off x="3395828" y="1183793"/>
            <a:ext cx="6450908" cy="1107077"/>
            <a:chOff x="0" y="0"/>
            <a:chExt cx="6450906" cy="1107075"/>
          </a:xfrm>
        </p:grpSpPr>
        <p:grpSp>
          <p:nvGrpSpPr>
            <p:cNvPr id="511" name="成组"/>
            <p:cNvGrpSpPr/>
            <p:nvPr/>
          </p:nvGrpSpPr>
          <p:grpSpPr>
            <a:xfrm>
              <a:off x="0" y="-1"/>
              <a:ext cx="6450907" cy="1107077"/>
              <a:chOff x="0" y="0"/>
              <a:chExt cx="6450906" cy="1107075"/>
            </a:xfrm>
          </p:grpSpPr>
          <p:sp>
            <p:nvSpPr>
              <p:cNvPr id="506" name="形状"/>
              <p:cNvSpPr/>
              <p:nvPr/>
            </p:nvSpPr>
            <p:spPr>
              <a:xfrm>
                <a:off x="0" y="0"/>
                <a:ext cx="6450907" cy="704129"/>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07" name="圆形"/>
              <p:cNvSpPr/>
              <p:nvPr/>
            </p:nvSpPr>
            <p:spPr>
              <a:xfrm>
                <a:off x="1212853" y="745878"/>
                <a:ext cx="117129" cy="117129"/>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08" name="圆形"/>
              <p:cNvSpPr/>
              <p:nvPr/>
            </p:nvSpPr>
            <p:spPr>
              <a:xfrm>
                <a:off x="605511" y="911383"/>
                <a:ext cx="78085" cy="78085"/>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09" name="圆形"/>
              <p:cNvSpPr/>
              <p:nvPr/>
            </p:nvSpPr>
            <p:spPr>
              <a:xfrm>
                <a:off x="36192" y="1068033"/>
                <a:ext cx="39043" cy="39043"/>
              </a:xfrm>
              <a:prstGeom prst="ellipse">
                <a:avLst/>
              </a:pr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10" name="形状"/>
              <p:cNvSpPr/>
              <p:nvPr/>
            </p:nvSpPr>
            <p:spPr>
              <a:xfrm>
                <a:off x="327563" y="35804"/>
                <a:ext cx="5911184" cy="597830"/>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lnTo>
                      <a:pt x="1380" y="14010"/>
                    </a:ln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chemeClr val="accent1"/>
                </a:solidFill>
                <a:prstDash val="solid"/>
                <a:miter lim="800000"/>
              </a:ln>
              <a:effectLst/>
            </p:spPr>
            <p:txBody>
              <a:bodyPr wrap="square" lIns="45718" tIns="45718" rIns="45718" bIns="45718" numCol="1" anchor="ctr">
                <a:noAutofit/>
              </a:bodyPr>
              <a:lstStyle/>
              <a:p>
                <a:endParaRPr/>
              </a:p>
            </p:txBody>
          </p:sp>
        </p:grpSp>
        <p:sp>
          <p:nvSpPr>
            <p:cNvPr id="512" name="为什么他的期望收益比我多？"/>
            <p:cNvSpPr txBox="1"/>
            <p:nvPr/>
          </p:nvSpPr>
          <p:spPr>
            <a:xfrm>
              <a:off x="899725" y="77559"/>
              <a:ext cx="4195715" cy="510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2400"/>
              </a:pPr>
              <a:r>
                <a:t>为什么</a:t>
              </a:r>
              <a:r>
                <a:rPr>
                  <a:latin typeface="+mj-lt"/>
                  <a:ea typeface="+mj-ea"/>
                  <a:cs typeface="+mj-cs"/>
                  <a:sym typeface="等线"/>
                </a:rPr>
                <a:t>他的</a:t>
              </a:r>
              <a:r>
                <a:rPr>
                  <a:solidFill>
                    <a:srgbClr val="FF0000"/>
                  </a:solidFill>
                  <a:latin typeface="+mj-lt"/>
                  <a:ea typeface="+mj-ea"/>
                  <a:cs typeface="+mj-cs"/>
                  <a:sym typeface="等线"/>
                </a:rPr>
                <a:t>期望</a:t>
              </a:r>
              <a:r>
                <a:rPr>
                  <a:solidFill>
                    <a:srgbClr val="FF0000"/>
                  </a:solidFill>
                </a:rPr>
                <a:t>收益</a:t>
              </a:r>
              <a:r>
                <a:rPr>
                  <a:latin typeface="+mj-lt"/>
                  <a:ea typeface="+mj-ea"/>
                  <a:cs typeface="+mj-cs"/>
                  <a:sym typeface="等线"/>
                </a:rPr>
                <a:t>比我多？</a:t>
              </a:r>
            </a:p>
          </p:txBody>
        </p:sp>
      </p:grpSp>
      <p:grpSp>
        <p:nvGrpSpPr>
          <p:cNvPr id="516" name="矩形 8"/>
          <p:cNvGrpSpPr/>
          <p:nvPr/>
        </p:nvGrpSpPr>
        <p:grpSpPr>
          <a:xfrm>
            <a:off x="3715746" y="3366458"/>
            <a:ext cx="7768364" cy="1977278"/>
            <a:chOff x="0" y="0"/>
            <a:chExt cx="7768363" cy="1977276"/>
          </a:xfrm>
        </p:grpSpPr>
        <p:sp>
          <p:nvSpPr>
            <p:cNvPr id="514" name="矩形"/>
            <p:cNvSpPr/>
            <p:nvPr/>
          </p:nvSpPr>
          <p:spPr>
            <a:xfrm>
              <a:off x="0" y="0"/>
              <a:ext cx="7768364" cy="1977277"/>
            </a:xfrm>
            <a:prstGeom prst="rect">
              <a:avLst/>
            </a:prstGeom>
            <a:solidFill>
              <a:srgbClr val="00561F"/>
            </a:solidFill>
            <a:ln w="12700" cap="flat">
              <a:noFill/>
              <a:miter lim="400000"/>
            </a:ln>
            <a:effectLst/>
          </p:spPr>
          <p:txBody>
            <a:bodyPr wrap="square" lIns="45718" tIns="45718" rIns="45718" bIns="45718" numCol="1" anchor="ctr">
              <a:noAutofit/>
            </a:bodyPr>
            <a:lstStyle/>
            <a:p>
              <a:pPr>
                <a:defRPr sz="2400">
                  <a:solidFill>
                    <a:srgbClr val="FFFFFF"/>
                  </a:solidFill>
                  <a:latin typeface="方正清刻本悦宋简体"/>
                  <a:ea typeface="方正清刻本悦宋简体"/>
                  <a:cs typeface="方正清刻本悦宋简体"/>
                  <a:sym typeface="方正清刻本悦宋简体"/>
                </a:defRPr>
              </a:pPr>
              <a:endParaRPr/>
            </a:p>
          </p:txBody>
        </p:sp>
        <p:sp>
          <p:nvSpPr>
            <p:cNvPr id="515" name="文本"/>
            <p:cNvSpPr txBox="1"/>
            <p:nvPr/>
          </p:nvSpPr>
          <p:spPr>
            <a:xfrm>
              <a:off x="0" y="758769"/>
              <a:ext cx="7768364" cy="4597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2400">
                  <a:solidFill>
                    <a:srgbClr val="FFFFFF"/>
                  </a:solidFill>
                  <a:latin typeface="方正清刻本悦宋简体"/>
                  <a:ea typeface="方正清刻本悦宋简体"/>
                  <a:cs typeface="方正清刻本悦宋简体"/>
                  <a:sym typeface="方正清刻本悦宋简体"/>
                </a:defRPr>
              </a:lvl1pPr>
            </a:lstStyle>
            <a:p>
              <a:r>
                <a:t>       </a:t>
              </a:r>
            </a:p>
          </p:txBody>
        </p:sp>
      </p:grpSp>
      <p:sp>
        <p:nvSpPr>
          <p:cNvPr id="517" name="文本框 1"/>
          <p:cNvSpPr txBox="1"/>
          <p:nvPr/>
        </p:nvSpPr>
        <p:spPr>
          <a:xfrm>
            <a:off x="3914618" y="3286265"/>
            <a:ext cx="7370620" cy="2137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a:solidFill>
                  <a:srgbClr val="FFFFFF"/>
                </a:solidFill>
                <a:latin typeface="方正清刻本悦宋简体"/>
                <a:ea typeface="方正清刻本悦宋简体"/>
                <a:cs typeface="方正清刻本悦宋简体"/>
                <a:sym typeface="方正清刻本悦宋简体"/>
              </a:defRPr>
            </a:pPr>
            <a:r>
              <a:rPr>
                <a:latin typeface="+mn-lt"/>
                <a:ea typeface="+mn-ea"/>
                <a:cs typeface="+mn-cs"/>
                <a:sym typeface="Helvetica"/>
              </a:rPr>
              <a:t>         博弈者们可能不仅仅会关注周围人某一时刻的收益。他们追求的是更高更稳定的收益，即他们会向身边</a:t>
            </a:r>
            <a:r>
              <a:rPr b="1" u="sng">
                <a:latin typeface="+mn-lt"/>
                <a:ea typeface="+mn-ea"/>
                <a:cs typeface="+mn-cs"/>
                <a:sym typeface="Helvetica"/>
              </a:rPr>
              <a:t>期望收益</a:t>
            </a:r>
            <a:r>
              <a:rPr>
                <a:latin typeface="+mn-lt"/>
                <a:ea typeface="+mn-ea"/>
                <a:cs typeface="+mn-cs"/>
                <a:sym typeface="Helvetica"/>
              </a:rPr>
              <a:t>更高的博弈者进行学习，改进自身的策略。</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05"/>
                                        </p:tgtEl>
                                        <p:attrNameLst>
                                          <p:attrName>style.visibility</p:attrName>
                                        </p:attrNameLst>
                                      </p:cBhvr>
                                      <p:to>
                                        <p:strVal val="visible"/>
                                      </p:to>
                                    </p:set>
                                    <p:animEffect transition="in" filter="fade">
                                      <p:cBhvr>
                                        <p:cTn id="7" dur="500"/>
                                        <p:tgtEl>
                                          <p:spTgt spid="5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fill="hold" grpId="2" nodeType="clickEffect">
                                  <p:stCondLst>
                                    <p:cond delay="0"/>
                                  </p:stCondLst>
                                  <p:iterate>
                                    <p:tmAbs val="0"/>
                                  </p:iterate>
                                  <p:childTnLst>
                                    <p:animEffect transition="out" filter="fade">
                                      <p:cBhvr>
                                        <p:cTn id="11" dur="500" fill="hold"/>
                                        <p:tgtEl>
                                          <p:spTgt spid="505"/>
                                        </p:tgtEl>
                                      </p:cBhvr>
                                    </p:animEffect>
                                    <p:set>
                                      <p:cBhvr>
                                        <p:cTn id="12" fill="hold">
                                          <p:stCondLst>
                                            <p:cond delay="499"/>
                                          </p:stCondLst>
                                        </p:cTn>
                                        <p:tgtEl>
                                          <p:spTgt spid="505"/>
                                        </p:tgtEl>
                                        <p:attrNameLst>
                                          <p:attrName>style.visibility</p:attrName>
                                        </p:attrNameLst>
                                      </p:cBhvr>
                                      <p:to>
                                        <p:strVal val="hidden"/>
                                      </p:to>
                                    </p:set>
                                  </p:childTnLst>
                                </p:cTn>
                              </p:par>
                            </p:childTnLst>
                          </p:cTn>
                        </p:par>
                        <p:par>
                          <p:cTn id="13" fill="hold">
                            <p:stCondLst>
                              <p:cond delay="500"/>
                            </p:stCondLst>
                            <p:childTnLst>
                              <p:par>
                                <p:cTn id="14" presetID="10" presetClass="entr" fill="hold" grpId="3" nodeType="afterEffect">
                                  <p:stCondLst>
                                    <p:cond delay="0"/>
                                  </p:stCondLst>
                                  <p:iterate>
                                    <p:tmAbs val="0"/>
                                  </p:iterate>
                                  <p:childTnLst>
                                    <p:set>
                                      <p:cBhvr>
                                        <p:cTn id="15" fill="hold"/>
                                        <p:tgtEl>
                                          <p:spTgt spid="513"/>
                                        </p:tgtEl>
                                        <p:attrNameLst>
                                          <p:attrName>style.visibility</p:attrName>
                                        </p:attrNameLst>
                                      </p:cBhvr>
                                      <p:to>
                                        <p:strVal val="visible"/>
                                      </p:to>
                                    </p:set>
                                    <p:animEffect transition="in" filter="fade">
                                      <p:cBhvr>
                                        <p:cTn id="16" dur="500"/>
                                        <p:tgtEl>
                                          <p:spTgt spid="5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fill="hold" grpId="4" nodeType="clickEffect">
                                  <p:stCondLst>
                                    <p:cond delay="0"/>
                                  </p:stCondLst>
                                  <p:iterate>
                                    <p:tmAbs val="0"/>
                                  </p:iterate>
                                  <p:childTnLst>
                                    <p:set>
                                      <p:cBhvr>
                                        <p:cTn id="20" fill="hold"/>
                                        <p:tgtEl>
                                          <p:spTgt spid="516"/>
                                        </p:tgtEl>
                                        <p:attrNameLst>
                                          <p:attrName>style.visibility</p:attrName>
                                        </p:attrNameLst>
                                      </p:cBhvr>
                                      <p:to>
                                        <p:strVal val="visible"/>
                                      </p:to>
                                    </p:set>
                                    <p:animEffect transition="in" filter="fade">
                                      <p:cBhvr>
                                        <p:cTn id="21" dur="500"/>
                                        <p:tgtEl>
                                          <p:spTgt spid="516"/>
                                        </p:tgtEl>
                                      </p:cBhvr>
                                    </p:animEffect>
                                  </p:childTnLst>
                                </p:cTn>
                              </p:par>
                            </p:childTnLst>
                          </p:cTn>
                        </p:par>
                        <p:par>
                          <p:cTn id="22" fill="hold">
                            <p:stCondLst>
                              <p:cond delay="500"/>
                            </p:stCondLst>
                            <p:childTnLst>
                              <p:par>
                                <p:cTn id="23" presetID="10" presetClass="entr" fill="hold" grpId="5" nodeType="afterEffect">
                                  <p:stCondLst>
                                    <p:cond delay="0"/>
                                  </p:stCondLst>
                                  <p:iterate>
                                    <p:tmAbs val="0"/>
                                  </p:iterate>
                                  <p:childTnLst>
                                    <p:set>
                                      <p:cBhvr>
                                        <p:cTn id="24" fill="hold"/>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 animBg="1" advAuto="0"/>
      <p:bldP spid="505" grpId="2" animBg="1" advAuto="0"/>
      <p:bldP spid="513" grpId="3" animBg="1" advAuto="0"/>
      <p:bldP spid="516" grpId="4" animBg="1" advAuto="0"/>
      <p:bldP spid="517" grpId="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文本框 1"/>
          <p:cNvSpPr txBox="1"/>
          <p:nvPr/>
        </p:nvSpPr>
        <p:spPr>
          <a:xfrm>
            <a:off x="437289" y="476887"/>
            <a:ext cx="1595188"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期望收益</a:t>
            </a:r>
          </a:p>
        </p:txBody>
      </p:sp>
      <p:pic>
        <p:nvPicPr>
          <p:cNvPr id="520"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pic>
        <p:nvPicPr>
          <p:cNvPr id="521" name="图片 46" descr="图片 46"/>
          <p:cNvPicPr>
            <a:picLocks noChangeAspect="1"/>
          </p:cNvPicPr>
          <p:nvPr/>
        </p:nvPicPr>
        <p:blipFill>
          <a:blip r:embed="rId3">
            <a:alphaModFix amt="35000"/>
          </a:blip>
          <a:stretch>
            <a:fillRect/>
          </a:stretch>
        </p:blipFill>
        <p:spPr>
          <a:xfrm>
            <a:off x="5256174" y="6124418"/>
            <a:ext cx="1679652" cy="733582"/>
          </a:xfrm>
          <a:prstGeom prst="rect">
            <a:avLst/>
          </a:prstGeom>
          <a:ln w="12700">
            <a:miter lim="400000"/>
          </a:ln>
        </p:spPr>
      </p:pic>
      <p:sp>
        <p:nvSpPr>
          <p:cNvPr id="522" name="文本框 1"/>
          <p:cNvSpPr txBox="1"/>
          <p:nvPr/>
        </p:nvSpPr>
        <p:spPr>
          <a:xfrm>
            <a:off x="437288" y="1092305"/>
            <a:ext cx="3502945"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代码上的改进</a:t>
            </a:r>
          </a:p>
        </p:txBody>
      </p:sp>
      <p:pic>
        <p:nvPicPr>
          <p:cNvPr id="523" name="图片 9" descr="图片 9"/>
          <p:cNvPicPr>
            <a:picLocks noChangeAspect="1"/>
          </p:cNvPicPr>
          <p:nvPr/>
        </p:nvPicPr>
        <p:blipFill>
          <a:blip r:embed="rId4"/>
          <a:stretch>
            <a:fillRect/>
          </a:stretch>
        </p:blipFill>
        <p:spPr>
          <a:xfrm>
            <a:off x="437289" y="1682947"/>
            <a:ext cx="4691665" cy="4776611"/>
          </a:xfrm>
          <a:prstGeom prst="rect">
            <a:avLst/>
          </a:prstGeom>
          <a:ln w="12700">
            <a:miter lim="400000"/>
          </a:ln>
        </p:spPr>
      </p:pic>
      <p:sp>
        <p:nvSpPr>
          <p:cNvPr id="524" name="文本框 10"/>
          <p:cNvSpPr txBox="1"/>
          <p:nvPr/>
        </p:nvSpPr>
        <p:spPr>
          <a:xfrm>
            <a:off x="5619405" y="1824484"/>
            <a:ext cx="5669281" cy="3661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ct val="150000"/>
              </a:lnSpc>
              <a:defRPr sz="2800">
                <a:latin typeface="+mj-lt"/>
                <a:ea typeface="+mj-ea"/>
                <a:cs typeface="+mj-cs"/>
                <a:sym typeface="等线"/>
              </a:defRPr>
            </a:pPr>
            <a:r>
              <a:t>在复现论文代码的基础上，新增了一个变量用于记录每个博弈者的期望收益，在其中一位博弈者与所有邻居博弈以后，对比其与周围邻居的</a:t>
            </a:r>
            <a:r>
              <a:rPr b="1" u="sng">
                <a:solidFill>
                  <a:srgbClr val="FF0000"/>
                </a:solidFill>
              </a:rPr>
              <a:t>期望收益</a:t>
            </a:r>
            <a:r>
              <a:t>以更新自己的情感参数</a:t>
            </a:r>
          </a:p>
        </p:txBody>
      </p:sp>
      <p:sp>
        <p:nvSpPr>
          <p:cNvPr id="525" name="矩形 11"/>
          <p:cNvSpPr/>
          <p:nvPr/>
        </p:nvSpPr>
        <p:spPr>
          <a:xfrm>
            <a:off x="544286" y="1920239"/>
            <a:ext cx="4484914" cy="465514"/>
          </a:xfrm>
          <a:prstGeom prst="rect">
            <a:avLst/>
          </a:prstGeom>
          <a:ln w="57150">
            <a:solidFill>
              <a:srgbClr val="FFFFFF"/>
            </a:solidFill>
            <a:miter/>
          </a:ln>
        </p:spPr>
        <p:txBody>
          <a:bodyPr lIns="45718" tIns="45718" rIns="45718" bIns="45718" anchor="ctr"/>
          <a:lstStyle/>
          <a:p>
            <a:pPr>
              <a:defRPr>
                <a:latin typeface="+mj-lt"/>
                <a:ea typeface="+mj-ea"/>
                <a:cs typeface="+mj-cs"/>
                <a:sym typeface="等线"/>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文本框 1"/>
          <p:cNvSpPr txBox="1"/>
          <p:nvPr/>
        </p:nvSpPr>
        <p:spPr>
          <a:xfrm>
            <a:off x="437289" y="476887"/>
            <a:ext cx="1595188"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期望收益</a:t>
            </a:r>
          </a:p>
        </p:txBody>
      </p:sp>
      <p:pic>
        <p:nvPicPr>
          <p:cNvPr id="528"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pic>
        <p:nvPicPr>
          <p:cNvPr id="529" name="图片 46" descr="图片 46"/>
          <p:cNvPicPr>
            <a:picLocks noChangeAspect="1"/>
          </p:cNvPicPr>
          <p:nvPr/>
        </p:nvPicPr>
        <p:blipFill>
          <a:blip r:embed="rId3">
            <a:alphaModFix amt="35000"/>
          </a:blip>
          <a:stretch>
            <a:fillRect/>
          </a:stretch>
        </p:blipFill>
        <p:spPr>
          <a:xfrm>
            <a:off x="5256174" y="6124418"/>
            <a:ext cx="1679652" cy="733582"/>
          </a:xfrm>
          <a:prstGeom prst="rect">
            <a:avLst/>
          </a:prstGeom>
          <a:ln w="12700">
            <a:miter lim="400000"/>
          </a:ln>
        </p:spPr>
      </p:pic>
      <p:sp>
        <p:nvSpPr>
          <p:cNvPr id="530" name="文本框 1"/>
          <p:cNvSpPr txBox="1"/>
          <p:nvPr/>
        </p:nvSpPr>
        <p:spPr>
          <a:xfrm>
            <a:off x="437288" y="1092305"/>
            <a:ext cx="3502945"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格子网络</a:t>
            </a:r>
          </a:p>
        </p:txBody>
      </p:sp>
      <p:sp>
        <p:nvSpPr>
          <p:cNvPr id="531" name="文本框 2"/>
          <p:cNvSpPr txBox="1"/>
          <p:nvPr/>
        </p:nvSpPr>
        <p:spPr>
          <a:xfrm>
            <a:off x="152759" y="1923527"/>
            <a:ext cx="3759433" cy="4860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5750" indent="-285750">
              <a:lnSpc>
                <a:spcPct val="150000"/>
              </a:lnSpc>
              <a:buSzPct val="100000"/>
              <a:buFont typeface="Arial"/>
              <a:buChar char="•"/>
              <a:defRPr sz="2400">
                <a:latin typeface="+mj-lt"/>
                <a:ea typeface="+mj-ea"/>
                <a:cs typeface="+mj-cs"/>
                <a:sym typeface="等线"/>
              </a:defRPr>
            </a:pPr>
            <a:r>
              <a:t>博弈者数量：200*200</a:t>
            </a:r>
          </a:p>
          <a:p>
            <a:pPr marL="285750" indent="-285750">
              <a:lnSpc>
                <a:spcPct val="150000"/>
              </a:lnSpc>
              <a:buSzPct val="100000"/>
              <a:buFont typeface="Arial"/>
              <a:buChar char="•"/>
              <a:defRPr sz="2400">
                <a:latin typeface="+mj-lt"/>
                <a:ea typeface="+mj-ea"/>
                <a:cs typeface="+mj-cs"/>
                <a:sym typeface="等线"/>
              </a:defRPr>
            </a:pPr>
            <a:r>
              <a:t>博弈奖惩情况：</a:t>
            </a:r>
          </a:p>
          <a:p>
            <a:pPr>
              <a:lnSpc>
                <a:spcPct val="150000"/>
              </a:lnSpc>
              <a:defRPr sz="2400"/>
            </a:pPr>
            <a:r>
              <a:t>	</a:t>
            </a:r>
            <a:r>
              <a:rPr>
                <a:latin typeface="+mj-lt"/>
                <a:ea typeface="+mj-ea"/>
                <a:cs typeface="+mj-cs"/>
                <a:sym typeface="等线"/>
              </a:rPr>
              <a:t>合作/合作（1）</a:t>
            </a:r>
          </a:p>
          <a:p>
            <a:pPr>
              <a:lnSpc>
                <a:spcPct val="150000"/>
              </a:lnSpc>
              <a:defRPr sz="2400">
                <a:latin typeface="+mj-lt"/>
                <a:ea typeface="+mj-ea"/>
                <a:cs typeface="+mj-cs"/>
                <a:sym typeface="等线"/>
              </a:defRPr>
            </a:pPr>
            <a:r>
              <a:t>	合作/背叛（0）</a:t>
            </a:r>
          </a:p>
          <a:p>
            <a:pPr>
              <a:lnSpc>
                <a:spcPct val="150000"/>
              </a:lnSpc>
              <a:defRPr sz="2400">
                <a:latin typeface="+mj-lt"/>
                <a:ea typeface="+mj-ea"/>
                <a:cs typeface="+mj-cs"/>
                <a:sym typeface="等线"/>
              </a:defRPr>
            </a:pPr>
            <a:r>
              <a:t>	背叛/合作（1.5）</a:t>
            </a:r>
          </a:p>
          <a:p>
            <a:pPr>
              <a:lnSpc>
                <a:spcPct val="150000"/>
              </a:lnSpc>
              <a:defRPr sz="2400">
                <a:latin typeface="+mj-lt"/>
                <a:ea typeface="+mj-ea"/>
                <a:cs typeface="+mj-cs"/>
                <a:sym typeface="等线"/>
              </a:defRPr>
            </a:pPr>
            <a:r>
              <a:t>	漠然/任何（0.3）</a:t>
            </a:r>
          </a:p>
          <a:p>
            <a:pPr>
              <a:lnSpc>
                <a:spcPct val="150000"/>
              </a:lnSpc>
              <a:defRPr sz="2400">
                <a:latin typeface="+mj-lt"/>
                <a:ea typeface="+mj-ea"/>
                <a:cs typeface="+mj-cs"/>
                <a:sym typeface="等线"/>
              </a:defRPr>
            </a:pPr>
            <a:r>
              <a:t>	任何/漠然（0.3）</a:t>
            </a:r>
          </a:p>
        </p:txBody>
      </p:sp>
      <p:pic>
        <p:nvPicPr>
          <p:cNvPr id="532" name="图片 5" descr="图片 5"/>
          <p:cNvPicPr>
            <a:picLocks noChangeAspect="1"/>
          </p:cNvPicPr>
          <p:nvPr/>
        </p:nvPicPr>
        <p:blipFill>
          <a:blip r:embed="rId4"/>
          <a:srcRect l="2890" r="3664"/>
          <a:stretch>
            <a:fillRect/>
          </a:stretch>
        </p:blipFill>
        <p:spPr>
          <a:xfrm>
            <a:off x="3548838" y="1089262"/>
            <a:ext cx="3851564" cy="2272859"/>
          </a:xfrm>
          <a:prstGeom prst="rect">
            <a:avLst/>
          </a:prstGeom>
          <a:ln w="12700">
            <a:miter lim="400000"/>
          </a:ln>
        </p:spPr>
      </p:pic>
      <p:pic>
        <p:nvPicPr>
          <p:cNvPr id="533" name="图片 7" descr="图片 7"/>
          <p:cNvPicPr>
            <a:picLocks noChangeAspect="1"/>
          </p:cNvPicPr>
          <p:nvPr/>
        </p:nvPicPr>
        <p:blipFill>
          <a:blip r:embed="rId5"/>
          <a:stretch>
            <a:fillRect/>
          </a:stretch>
        </p:blipFill>
        <p:spPr>
          <a:xfrm>
            <a:off x="7613073" y="1092306"/>
            <a:ext cx="4141639" cy="2275901"/>
          </a:xfrm>
          <a:prstGeom prst="rect">
            <a:avLst/>
          </a:prstGeom>
          <a:ln w="12700">
            <a:miter lim="400000"/>
          </a:ln>
        </p:spPr>
      </p:pic>
      <p:pic>
        <p:nvPicPr>
          <p:cNvPr id="534" name="图片 12" descr="图片 12"/>
          <p:cNvPicPr>
            <a:picLocks noChangeAspect="1"/>
          </p:cNvPicPr>
          <p:nvPr/>
        </p:nvPicPr>
        <p:blipFill>
          <a:blip r:embed="rId6"/>
          <a:stretch>
            <a:fillRect/>
          </a:stretch>
        </p:blipFill>
        <p:spPr>
          <a:xfrm>
            <a:off x="3548838" y="3743985"/>
            <a:ext cx="3851564" cy="2061560"/>
          </a:xfrm>
          <a:prstGeom prst="rect">
            <a:avLst/>
          </a:prstGeom>
          <a:ln w="12700">
            <a:miter lim="400000"/>
          </a:ln>
        </p:spPr>
      </p:pic>
      <p:pic>
        <p:nvPicPr>
          <p:cNvPr id="535" name="图片 14" descr="图片 14"/>
          <p:cNvPicPr>
            <a:picLocks noChangeAspect="1"/>
          </p:cNvPicPr>
          <p:nvPr/>
        </p:nvPicPr>
        <p:blipFill>
          <a:blip r:embed="rId7"/>
          <a:stretch>
            <a:fillRect/>
          </a:stretch>
        </p:blipFill>
        <p:spPr>
          <a:xfrm>
            <a:off x="7613073" y="3743983"/>
            <a:ext cx="4141639" cy="2315542"/>
          </a:xfrm>
          <a:prstGeom prst="rect">
            <a:avLst/>
          </a:prstGeom>
          <a:ln w="12700">
            <a:miter lim="400000"/>
          </a:ln>
        </p:spPr>
      </p:pic>
      <p:sp>
        <p:nvSpPr>
          <p:cNvPr id="536" name="文本框 15"/>
          <p:cNvSpPr txBox="1"/>
          <p:nvPr/>
        </p:nvSpPr>
        <p:spPr>
          <a:xfrm>
            <a:off x="437289" y="1750093"/>
            <a:ext cx="2463566" cy="599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a:latin typeface="+mj-lt"/>
                <a:ea typeface="+mj-ea"/>
                <a:cs typeface="+mj-cs"/>
                <a:sym typeface="等线"/>
              </a:defRPr>
            </a:lvl1pPr>
          </a:lstStyle>
          <a:p>
            <a:r>
              <a:t>一个字：快！</a:t>
            </a:r>
          </a:p>
        </p:txBody>
      </p:sp>
      <p:sp>
        <p:nvSpPr>
          <p:cNvPr id="537" name="文本框 16"/>
          <p:cNvSpPr txBox="1"/>
          <p:nvPr/>
        </p:nvSpPr>
        <p:spPr>
          <a:xfrm>
            <a:off x="374858" y="2405157"/>
            <a:ext cx="2953409" cy="3139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a:latin typeface="+mj-lt"/>
                <a:ea typeface="+mj-ea"/>
                <a:cs typeface="+mj-cs"/>
                <a:sym typeface="等线"/>
              </a:defRPr>
            </a:lvl1pPr>
          </a:lstStyle>
          <a:p>
            <a:r>
              <a:t>大家不爱合作了，更多的人选择背叛，与此同时，更多的人为了保护自己，采取孤独策略。</a:t>
            </a:r>
          </a:p>
        </p:txBody>
      </p:sp>
      <p:sp>
        <p:nvSpPr>
          <p:cNvPr id="538" name="文本框 17"/>
          <p:cNvSpPr txBox="1"/>
          <p:nvPr/>
        </p:nvSpPr>
        <p:spPr>
          <a:xfrm>
            <a:off x="320111" y="5214656"/>
            <a:ext cx="3062901" cy="1615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a:solidFill>
                  <a:srgbClr val="FF0000"/>
                </a:solidFill>
                <a:latin typeface="+mj-lt"/>
                <a:ea typeface="+mj-ea"/>
                <a:cs typeface="+mj-cs"/>
                <a:sym typeface="等线"/>
              </a:defRPr>
            </a:lvl1pPr>
          </a:lstStyle>
          <a:p>
            <a:r>
              <a:t>为什么这样的学习方法没有让整体收益更高？</a:t>
            </a:r>
          </a:p>
        </p:txBody>
      </p:sp>
      <p:sp>
        <p:nvSpPr>
          <p:cNvPr id="539" name="文本框 18"/>
          <p:cNvSpPr txBox="1"/>
          <p:nvPr/>
        </p:nvSpPr>
        <p:spPr>
          <a:xfrm>
            <a:off x="320111" y="3279228"/>
            <a:ext cx="2927587" cy="3139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a:solidFill>
                  <a:srgbClr val="FF0000"/>
                </a:solidFill>
              </a:defRPr>
            </a:pPr>
            <a:r>
              <a:t>喜欢背叛的人期望收益最大！</a:t>
            </a:r>
          </a:p>
          <a:p>
            <a:pPr>
              <a:defRPr sz="2800">
                <a:solidFill>
                  <a:srgbClr val="FF0000"/>
                </a:solidFill>
              </a:defRPr>
            </a:pPr>
            <a:r>
              <a:t>大家都成了爱背叛的人！</a:t>
            </a:r>
          </a:p>
          <a:p>
            <a:pPr>
              <a:defRPr sz="2800">
                <a:solidFill>
                  <a:srgbClr val="FF0000"/>
                </a:solidFill>
              </a:defRPr>
            </a:pPr>
            <a:r>
              <a:t>平均收益和平均期望收益降低！</a:t>
            </a:r>
          </a:p>
        </p:txBody>
      </p:sp>
      <p:sp>
        <p:nvSpPr>
          <p:cNvPr id="540" name="文本框 20"/>
          <p:cNvSpPr txBox="1"/>
          <p:nvPr/>
        </p:nvSpPr>
        <p:spPr>
          <a:xfrm>
            <a:off x="5872413" y="723963"/>
            <a:ext cx="3921828"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mj-lt"/>
                <a:ea typeface="+mj-ea"/>
                <a:cs typeface="+mj-cs"/>
                <a:sym typeface="等线"/>
              </a:defRPr>
            </a:lvl1pPr>
          </a:lstStyle>
          <a:p>
            <a:r>
              <a:t>复现论文（根据实际收益学习）</a:t>
            </a:r>
          </a:p>
        </p:txBody>
      </p:sp>
      <p:sp>
        <p:nvSpPr>
          <p:cNvPr id="541" name="文本框 21"/>
          <p:cNvSpPr txBox="1"/>
          <p:nvPr/>
        </p:nvSpPr>
        <p:spPr>
          <a:xfrm>
            <a:off x="5762066" y="3445264"/>
            <a:ext cx="3921827"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mj-lt"/>
                <a:ea typeface="+mj-ea"/>
                <a:cs typeface="+mj-cs"/>
                <a:sym typeface="等线"/>
              </a:defRPr>
            </a:lvl1pPr>
          </a:lstStyle>
          <a:p>
            <a:r>
              <a:t>改进（根据期望收益学习）</a:t>
            </a:r>
          </a:p>
        </p:txBody>
      </p:sp>
      <p:grpSp>
        <p:nvGrpSpPr>
          <p:cNvPr id="544" name="对话气泡: 矩形 4"/>
          <p:cNvGrpSpPr/>
          <p:nvPr/>
        </p:nvGrpSpPr>
        <p:grpSpPr>
          <a:xfrm>
            <a:off x="294291" y="1540470"/>
            <a:ext cx="5029167" cy="3393439"/>
            <a:chOff x="0" y="0"/>
            <a:chExt cx="5029165" cy="3393437"/>
          </a:xfrm>
        </p:grpSpPr>
        <p:sp>
          <p:nvSpPr>
            <p:cNvPr id="542" name="形状"/>
            <p:cNvSpPr/>
            <p:nvPr/>
          </p:nvSpPr>
          <p:spPr>
            <a:xfrm>
              <a:off x="0" y="173225"/>
              <a:ext cx="5029167" cy="30469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542" y="0"/>
                  </a:lnTo>
                  <a:lnTo>
                    <a:pt x="13542" y="12600"/>
                  </a:lnTo>
                  <a:lnTo>
                    <a:pt x="21600" y="21096"/>
                  </a:lnTo>
                  <a:lnTo>
                    <a:pt x="13542" y="18000"/>
                  </a:lnTo>
                  <a:lnTo>
                    <a:pt x="13542" y="21600"/>
                  </a:lnTo>
                  <a:lnTo>
                    <a:pt x="0" y="21600"/>
                  </a:lnTo>
                  <a:lnTo>
                    <a:pt x="0" y="12600"/>
                  </a:lnTo>
                  <a:close/>
                </a:path>
              </a:pathLst>
            </a:cu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43" name="为什么平均收益总是达不到平均期望收益？…"/>
            <p:cNvSpPr txBox="1"/>
            <p:nvPr/>
          </p:nvSpPr>
          <p:spPr>
            <a:xfrm>
              <a:off x="6349" y="0"/>
              <a:ext cx="3140403" cy="33934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2400">
                  <a:latin typeface="+mj-lt"/>
                  <a:ea typeface="+mj-ea"/>
                  <a:cs typeface="+mj-cs"/>
                  <a:sym typeface="等线"/>
                </a:defRPr>
              </a:pPr>
              <a:r>
                <a:t>为什么平均收益总是达不到平均期望收益？</a:t>
              </a:r>
            </a:p>
            <a:p>
              <a:pPr>
                <a:defRPr sz="2400"/>
              </a:pPr>
              <a:endParaRPr/>
            </a:p>
            <a:p>
              <a:pPr>
                <a:defRPr sz="2400">
                  <a:latin typeface="+mj-lt"/>
                  <a:ea typeface="+mj-ea"/>
                  <a:cs typeface="+mj-cs"/>
                  <a:sym typeface="等线"/>
                </a:defRPr>
              </a:pPr>
              <a:r>
                <a:t>代码编错了？</a:t>
              </a:r>
            </a:p>
            <a:p>
              <a:pPr>
                <a:defRPr sz="2400">
                  <a:latin typeface="+mj-lt"/>
                  <a:ea typeface="+mj-ea"/>
                  <a:cs typeface="+mj-cs"/>
                  <a:sym typeface="等线"/>
                </a:defRPr>
              </a:pPr>
              <a:r>
                <a:t>计算平均期望收益的算法有误？</a:t>
              </a:r>
            </a:p>
            <a:p>
              <a:pPr>
                <a:defRPr sz="2400">
                  <a:latin typeface="+mj-lt"/>
                  <a:ea typeface="+mj-ea"/>
                  <a:cs typeface="+mj-cs"/>
                  <a:sym typeface="等线"/>
                </a:defRPr>
              </a:pPr>
              <a:r>
                <a:t>还是其他不为人知的问题······</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31"/>
                                        </p:tgtEl>
                                        <p:attrNameLst>
                                          <p:attrName>style.visibility</p:attrName>
                                        </p:attrNameLst>
                                      </p:cBhvr>
                                      <p:to>
                                        <p:strVal val="visible"/>
                                      </p:to>
                                    </p:set>
                                    <p:animEffect transition="in" filter="fade">
                                      <p:cBhvr>
                                        <p:cTn id="7" dur="500"/>
                                        <p:tgtEl>
                                          <p:spTgt spid="5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532"/>
                                        </p:tgtEl>
                                        <p:attrNameLst>
                                          <p:attrName>style.visibility</p:attrName>
                                        </p:attrNameLst>
                                      </p:cBhvr>
                                      <p:to>
                                        <p:strVal val="visible"/>
                                      </p:to>
                                    </p:set>
                                    <p:animEffect transition="in" filter="fade">
                                      <p:cBhvr>
                                        <p:cTn id="12" dur="500"/>
                                        <p:tgtEl>
                                          <p:spTgt spid="532"/>
                                        </p:tgtEl>
                                      </p:cBhvr>
                                    </p:animEffect>
                                  </p:childTnLst>
                                </p:cTn>
                              </p:par>
                            </p:childTnLst>
                          </p:cTn>
                        </p:par>
                        <p:par>
                          <p:cTn id="13" fill="hold">
                            <p:stCondLst>
                              <p:cond delay="500"/>
                            </p:stCondLst>
                            <p:childTnLst>
                              <p:par>
                                <p:cTn id="14" presetID="10" presetClass="entr" fill="hold" grpId="3" nodeType="afterEffect">
                                  <p:stCondLst>
                                    <p:cond delay="0"/>
                                  </p:stCondLst>
                                  <p:iterate>
                                    <p:tmAbs val="0"/>
                                  </p:iterate>
                                  <p:childTnLst>
                                    <p:set>
                                      <p:cBhvr>
                                        <p:cTn id="15" fill="hold"/>
                                        <p:tgtEl>
                                          <p:spTgt spid="533"/>
                                        </p:tgtEl>
                                        <p:attrNameLst>
                                          <p:attrName>style.visibility</p:attrName>
                                        </p:attrNameLst>
                                      </p:cBhvr>
                                      <p:to>
                                        <p:strVal val="visible"/>
                                      </p:to>
                                    </p:set>
                                    <p:animEffect transition="in" filter="fade">
                                      <p:cBhvr>
                                        <p:cTn id="16" dur="500"/>
                                        <p:tgtEl>
                                          <p:spTgt spid="533"/>
                                        </p:tgtEl>
                                      </p:cBhvr>
                                    </p:animEffect>
                                  </p:childTnLst>
                                </p:cTn>
                              </p:par>
                            </p:childTnLst>
                          </p:cTn>
                        </p:par>
                        <p:par>
                          <p:cTn id="17" fill="hold">
                            <p:stCondLst>
                              <p:cond delay="1000"/>
                            </p:stCondLst>
                            <p:childTnLst>
                              <p:par>
                                <p:cTn id="18" presetID="10" presetClass="entr" fill="hold" grpId="4" nodeType="afterEffect">
                                  <p:stCondLst>
                                    <p:cond delay="0"/>
                                  </p:stCondLst>
                                  <p:iterate>
                                    <p:tmAbs val="0"/>
                                  </p:iterate>
                                  <p:childTnLst>
                                    <p:set>
                                      <p:cBhvr>
                                        <p:cTn id="19" fill="hold"/>
                                        <p:tgtEl>
                                          <p:spTgt spid="534"/>
                                        </p:tgtEl>
                                        <p:attrNameLst>
                                          <p:attrName>style.visibility</p:attrName>
                                        </p:attrNameLst>
                                      </p:cBhvr>
                                      <p:to>
                                        <p:strVal val="visible"/>
                                      </p:to>
                                    </p:set>
                                    <p:animEffect transition="in" filter="fade">
                                      <p:cBhvr>
                                        <p:cTn id="20" dur="500"/>
                                        <p:tgtEl>
                                          <p:spTgt spid="534"/>
                                        </p:tgtEl>
                                      </p:cBhvr>
                                    </p:animEffect>
                                  </p:childTnLst>
                                </p:cTn>
                              </p:par>
                            </p:childTnLst>
                          </p:cTn>
                        </p:par>
                        <p:par>
                          <p:cTn id="21" fill="hold">
                            <p:stCondLst>
                              <p:cond delay="1500"/>
                            </p:stCondLst>
                            <p:childTnLst>
                              <p:par>
                                <p:cTn id="22" presetID="10" presetClass="entr" fill="hold" grpId="5" nodeType="afterEffect">
                                  <p:stCondLst>
                                    <p:cond delay="0"/>
                                  </p:stCondLst>
                                  <p:iterate>
                                    <p:tmAbs val="0"/>
                                  </p:iterate>
                                  <p:childTnLst>
                                    <p:set>
                                      <p:cBhvr>
                                        <p:cTn id="23" fill="hold"/>
                                        <p:tgtEl>
                                          <p:spTgt spid="535"/>
                                        </p:tgtEl>
                                        <p:attrNameLst>
                                          <p:attrName>style.visibility</p:attrName>
                                        </p:attrNameLst>
                                      </p:cBhvr>
                                      <p:to>
                                        <p:strVal val="visible"/>
                                      </p:to>
                                    </p:set>
                                    <p:animEffect transition="in" filter="fade">
                                      <p:cBhvr>
                                        <p:cTn id="24" dur="500"/>
                                        <p:tgtEl>
                                          <p:spTgt spid="535"/>
                                        </p:tgtEl>
                                      </p:cBhvr>
                                    </p:animEffect>
                                  </p:childTnLst>
                                </p:cTn>
                              </p:par>
                            </p:childTnLst>
                          </p:cTn>
                        </p:par>
                        <p:par>
                          <p:cTn id="25" fill="hold">
                            <p:stCondLst>
                              <p:cond delay="2000"/>
                            </p:stCondLst>
                            <p:childTnLst>
                              <p:par>
                                <p:cTn id="26" presetID="10" presetClass="entr" fill="hold" grpId="6" nodeType="afterEffect">
                                  <p:stCondLst>
                                    <p:cond delay="0"/>
                                  </p:stCondLst>
                                  <p:iterate>
                                    <p:tmAbs val="0"/>
                                  </p:iterate>
                                  <p:childTnLst>
                                    <p:set>
                                      <p:cBhvr>
                                        <p:cTn id="27" fill="hold"/>
                                        <p:tgtEl>
                                          <p:spTgt spid="540"/>
                                        </p:tgtEl>
                                        <p:attrNameLst>
                                          <p:attrName>style.visibility</p:attrName>
                                        </p:attrNameLst>
                                      </p:cBhvr>
                                      <p:to>
                                        <p:strVal val="visible"/>
                                      </p:to>
                                    </p:set>
                                    <p:animEffect transition="in" filter="fade">
                                      <p:cBhvr>
                                        <p:cTn id="28" dur="500"/>
                                        <p:tgtEl>
                                          <p:spTgt spid="540"/>
                                        </p:tgtEl>
                                      </p:cBhvr>
                                    </p:animEffect>
                                  </p:childTnLst>
                                </p:cTn>
                              </p:par>
                            </p:childTnLst>
                          </p:cTn>
                        </p:par>
                        <p:par>
                          <p:cTn id="29" fill="hold">
                            <p:stCondLst>
                              <p:cond delay="2500"/>
                            </p:stCondLst>
                            <p:childTnLst>
                              <p:par>
                                <p:cTn id="30" presetID="10" presetClass="entr" fill="hold" grpId="7" nodeType="afterEffect">
                                  <p:stCondLst>
                                    <p:cond delay="0"/>
                                  </p:stCondLst>
                                  <p:iterate>
                                    <p:tmAbs val="0"/>
                                  </p:iterate>
                                  <p:childTnLst>
                                    <p:set>
                                      <p:cBhvr>
                                        <p:cTn id="31" fill="hold"/>
                                        <p:tgtEl>
                                          <p:spTgt spid="541"/>
                                        </p:tgtEl>
                                        <p:attrNameLst>
                                          <p:attrName>style.visibility</p:attrName>
                                        </p:attrNameLst>
                                      </p:cBhvr>
                                      <p:to>
                                        <p:strVal val="visible"/>
                                      </p:to>
                                    </p:set>
                                    <p:animEffect transition="in" filter="fade">
                                      <p:cBhvr>
                                        <p:cTn id="32" dur="500"/>
                                        <p:tgtEl>
                                          <p:spTgt spid="5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fill="hold" grpId="8" nodeType="clickEffect">
                                  <p:stCondLst>
                                    <p:cond delay="0"/>
                                  </p:stCondLst>
                                  <p:iterate>
                                    <p:tmAbs val="0"/>
                                  </p:iterate>
                                  <p:childTnLst>
                                    <p:animEffect transition="out" filter="fade">
                                      <p:cBhvr>
                                        <p:cTn id="36" dur="500" fill="hold"/>
                                        <p:tgtEl>
                                          <p:spTgt spid="531"/>
                                        </p:tgtEl>
                                      </p:cBhvr>
                                    </p:animEffect>
                                    <p:set>
                                      <p:cBhvr>
                                        <p:cTn id="37" fill="hold">
                                          <p:stCondLst>
                                            <p:cond delay="499"/>
                                          </p:stCondLst>
                                        </p:cTn>
                                        <p:tgtEl>
                                          <p:spTgt spid="5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fill="hold" grpId="9" nodeType="clickEffect">
                                  <p:stCondLst>
                                    <p:cond delay="0"/>
                                  </p:stCondLst>
                                  <p:iterate>
                                    <p:tmAbs val="0"/>
                                  </p:iterate>
                                  <p:childTnLst>
                                    <p:set>
                                      <p:cBhvr>
                                        <p:cTn id="41" fill="hold"/>
                                        <p:tgtEl>
                                          <p:spTgt spid="536"/>
                                        </p:tgtEl>
                                        <p:attrNameLst>
                                          <p:attrName>style.visibility</p:attrName>
                                        </p:attrNameLst>
                                      </p:cBhvr>
                                      <p:to>
                                        <p:strVal val="visible"/>
                                      </p:to>
                                    </p:set>
                                    <p:animEffect transition="in" filter="fade">
                                      <p:cBhvr>
                                        <p:cTn id="42" dur="500"/>
                                        <p:tgtEl>
                                          <p:spTgt spid="5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grpId="10" nodeType="clickEffect">
                                  <p:stCondLst>
                                    <p:cond delay="0"/>
                                  </p:stCondLst>
                                  <p:iterate>
                                    <p:tmAbs val="0"/>
                                  </p:iterate>
                                  <p:childTnLst>
                                    <p:set>
                                      <p:cBhvr>
                                        <p:cTn id="46" fill="hold"/>
                                        <p:tgtEl>
                                          <p:spTgt spid="537"/>
                                        </p:tgtEl>
                                        <p:attrNameLst>
                                          <p:attrName>style.visibility</p:attrName>
                                        </p:attrNameLst>
                                      </p:cBhvr>
                                      <p:to>
                                        <p:strVal val="visible"/>
                                      </p:to>
                                    </p:set>
                                    <p:animEffect transition="in" filter="fade">
                                      <p:cBhvr>
                                        <p:cTn id="47" dur="500"/>
                                        <p:tgtEl>
                                          <p:spTgt spid="5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grpId="11" nodeType="clickEffect">
                                  <p:stCondLst>
                                    <p:cond delay="0"/>
                                  </p:stCondLst>
                                  <p:iterate>
                                    <p:tmAbs val="0"/>
                                  </p:iterate>
                                  <p:childTnLst>
                                    <p:set>
                                      <p:cBhvr>
                                        <p:cTn id="51" fill="hold"/>
                                        <p:tgtEl>
                                          <p:spTgt spid="538"/>
                                        </p:tgtEl>
                                        <p:attrNameLst>
                                          <p:attrName>style.visibility</p:attrName>
                                        </p:attrNameLst>
                                      </p:cBhvr>
                                      <p:to>
                                        <p:strVal val="visible"/>
                                      </p:to>
                                    </p:set>
                                    <p:animEffect transition="in" filter="fade">
                                      <p:cBhvr>
                                        <p:cTn id="52" dur="500"/>
                                        <p:tgtEl>
                                          <p:spTgt spid="5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fill="hold" grpId="12" nodeType="clickEffect">
                                  <p:stCondLst>
                                    <p:cond delay="0"/>
                                  </p:stCondLst>
                                  <p:iterate>
                                    <p:tmAbs val="0"/>
                                  </p:iterate>
                                  <p:childTnLst>
                                    <p:animEffect transition="out" filter="fade">
                                      <p:cBhvr>
                                        <p:cTn id="56" dur="500" fill="hold"/>
                                        <p:tgtEl>
                                          <p:spTgt spid="536"/>
                                        </p:tgtEl>
                                      </p:cBhvr>
                                    </p:animEffect>
                                    <p:set>
                                      <p:cBhvr>
                                        <p:cTn id="57" fill="hold">
                                          <p:stCondLst>
                                            <p:cond delay="499"/>
                                          </p:stCondLst>
                                        </p:cTn>
                                        <p:tgtEl>
                                          <p:spTgt spid="536"/>
                                        </p:tgtEl>
                                        <p:attrNameLst>
                                          <p:attrName>style.visibility</p:attrName>
                                        </p:attrNameLst>
                                      </p:cBhvr>
                                      <p:to>
                                        <p:strVal val="hidden"/>
                                      </p:to>
                                    </p:set>
                                  </p:childTnLst>
                                </p:cTn>
                              </p:par>
                            </p:childTnLst>
                          </p:cTn>
                        </p:par>
                        <p:par>
                          <p:cTn id="58" fill="hold">
                            <p:stCondLst>
                              <p:cond delay="500"/>
                            </p:stCondLst>
                            <p:childTnLst>
                              <p:par>
                                <p:cTn id="59" presetID="10" presetClass="exit" fill="hold" grpId="13" nodeType="afterEffect">
                                  <p:stCondLst>
                                    <p:cond delay="0"/>
                                  </p:stCondLst>
                                  <p:iterate>
                                    <p:tmAbs val="0"/>
                                  </p:iterate>
                                  <p:childTnLst>
                                    <p:animEffect transition="out" filter="fade">
                                      <p:cBhvr>
                                        <p:cTn id="60" dur="500" fill="hold"/>
                                        <p:tgtEl>
                                          <p:spTgt spid="537"/>
                                        </p:tgtEl>
                                      </p:cBhvr>
                                    </p:animEffect>
                                    <p:set>
                                      <p:cBhvr>
                                        <p:cTn id="61" fill="hold">
                                          <p:stCondLst>
                                            <p:cond delay="499"/>
                                          </p:stCondLst>
                                        </p:cTn>
                                        <p:tgtEl>
                                          <p:spTgt spid="537"/>
                                        </p:tgtEl>
                                        <p:attrNameLst>
                                          <p:attrName>style.visibility</p:attrName>
                                        </p:attrNameLst>
                                      </p:cBhvr>
                                      <p:to>
                                        <p:strVal val="hidden"/>
                                      </p:to>
                                    </p:set>
                                  </p:childTnLst>
                                </p:cTn>
                              </p:par>
                            </p:childTnLst>
                          </p:cTn>
                        </p:par>
                        <p:par>
                          <p:cTn id="62" fill="hold">
                            <p:stCondLst>
                              <p:cond delay="0"/>
                            </p:stCondLst>
                            <p:childTnLst>
                              <p:par>
                                <p:cTn id="63" presetID="-1" presetClass="path" presetSubtype="0" accel="50000" decel="50000" fill="hold" nodeType="afterEffect">
                                  <p:stCondLst>
                                    <p:cond delay="0"/>
                                  </p:stCondLst>
                                  <p:childTnLst>
                                    <p:animMotion origin="layout" path="M 0.000000 0.000000 L -0.001817 -0.510647" pathEditMode="relative">
                                      <p:cBhvr>
                                        <p:cTn id="64" dur="500" fill="hold"/>
                                        <p:tgtEl>
                                          <p:spTgt spid="538"/>
                                        </p:tgtEl>
                                        <p:attrNameLst>
                                          <p:attrName>ppt_x</p:attrName>
                                          <p:attrName>ppt_y</p:attrName>
                                        </p:attrNameLst>
                                      </p:cBhvr>
                                    </p:animMotion>
                                  </p:childTnLst>
                                </p:cTn>
                              </p:par>
                            </p:childTnLst>
                          </p:cTn>
                        </p:par>
                      </p:childTnLst>
                    </p:cTn>
                  </p:par>
                  <p:par>
                    <p:cTn id="65" fill="hold">
                      <p:stCondLst>
                        <p:cond delay="indefinite"/>
                      </p:stCondLst>
                      <p:childTnLst>
                        <p:par>
                          <p:cTn id="66" fill="hold">
                            <p:stCondLst>
                              <p:cond delay="0"/>
                            </p:stCondLst>
                            <p:childTnLst>
                              <p:par>
                                <p:cTn id="67" presetID="10" presetClass="entr" fill="hold" grpId="15" nodeType="clickEffect">
                                  <p:stCondLst>
                                    <p:cond delay="0"/>
                                  </p:stCondLst>
                                  <p:iterate>
                                    <p:tmAbs val="0"/>
                                  </p:iterate>
                                  <p:childTnLst>
                                    <p:set>
                                      <p:cBhvr>
                                        <p:cTn id="68" fill="hold"/>
                                        <p:tgtEl>
                                          <p:spTgt spid="539"/>
                                        </p:tgtEl>
                                        <p:attrNameLst>
                                          <p:attrName>style.visibility</p:attrName>
                                        </p:attrNameLst>
                                      </p:cBhvr>
                                      <p:to>
                                        <p:strVal val="visible"/>
                                      </p:to>
                                    </p:set>
                                    <p:animEffect transition="in" filter="fade">
                                      <p:cBhvr>
                                        <p:cTn id="69" dur="500"/>
                                        <p:tgtEl>
                                          <p:spTgt spid="53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fill="hold" grpId="16" nodeType="clickEffect">
                                  <p:stCondLst>
                                    <p:cond delay="0"/>
                                  </p:stCondLst>
                                  <p:iterate>
                                    <p:tmAbs val="0"/>
                                  </p:iterate>
                                  <p:childTnLst>
                                    <p:animEffect transition="out" filter="fade">
                                      <p:cBhvr>
                                        <p:cTn id="73" dur="500" fill="hold"/>
                                        <p:tgtEl>
                                          <p:spTgt spid="538"/>
                                        </p:tgtEl>
                                      </p:cBhvr>
                                    </p:animEffect>
                                    <p:set>
                                      <p:cBhvr>
                                        <p:cTn id="74" fill="hold">
                                          <p:stCondLst>
                                            <p:cond delay="499"/>
                                          </p:stCondLst>
                                        </p:cTn>
                                        <p:tgtEl>
                                          <p:spTgt spid="538"/>
                                        </p:tgtEl>
                                        <p:attrNameLst>
                                          <p:attrName>style.visibility</p:attrName>
                                        </p:attrNameLst>
                                      </p:cBhvr>
                                      <p:to>
                                        <p:strVal val="hidden"/>
                                      </p:to>
                                    </p:set>
                                  </p:childTnLst>
                                </p:cTn>
                              </p:par>
                            </p:childTnLst>
                          </p:cTn>
                        </p:par>
                        <p:par>
                          <p:cTn id="75" fill="hold">
                            <p:stCondLst>
                              <p:cond delay="500"/>
                            </p:stCondLst>
                            <p:childTnLst>
                              <p:par>
                                <p:cTn id="76" presetID="10" presetClass="exit" fill="hold" grpId="17" nodeType="afterEffect">
                                  <p:stCondLst>
                                    <p:cond delay="0"/>
                                  </p:stCondLst>
                                  <p:iterate>
                                    <p:tmAbs val="0"/>
                                  </p:iterate>
                                  <p:childTnLst>
                                    <p:animEffect transition="out" filter="fade">
                                      <p:cBhvr>
                                        <p:cTn id="77" dur="500" fill="hold"/>
                                        <p:tgtEl>
                                          <p:spTgt spid="539"/>
                                        </p:tgtEl>
                                      </p:cBhvr>
                                    </p:animEffect>
                                    <p:set>
                                      <p:cBhvr>
                                        <p:cTn id="78" fill="hold">
                                          <p:stCondLst>
                                            <p:cond delay="499"/>
                                          </p:stCondLst>
                                        </p:cTn>
                                        <p:tgtEl>
                                          <p:spTgt spid="53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fill="hold" grpId="18" nodeType="clickEffect">
                                  <p:stCondLst>
                                    <p:cond delay="0"/>
                                  </p:stCondLst>
                                  <p:iterate>
                                    <p:tmAbs val="0"/>
                                  </p:iterate>
                                  <p:childTnLst>
                                    <p:set>
                                      <p:cBhvr>
                                        <p:cTn id="82" fill="hold"/>
                                        <p:tgtEl>
                                          <p:spTgt spid="544"/>
                                        </p:tgtEl>
                                        <p:attrNameLst>
                                          <p:attrName>style.visibility</p:attrName>
                                        </p:attrNameLst>
                                      </p:cBhvr>
                                      <p:to>
                                        <p:strVal val="visible"/>
                                      </p:to>
                                    </p:set>
                                    <p:animEffect transition="in" filter="fade">
                                      <p:cBhvr>
                                        <p:cTn id="83" dur="500"/>
                                        <p:tgtEl>
                                          <p:spTgt spid="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1" animBg="1" advAuto="0"/>
      <p:bldP spid="531" grpId="8" animBg="1" advAuto="0"/>
      <p:bldP spid="532" grpId="2" animBg="1" advAuto="0"/>
      <p:bldP spid="533" grpId="3" animBg="1" advAuto="0"/>
      <p:bldP spid="534" grpId="4" animBg="1" advAuto="0"/>
      <p:bldP spid="535" grpId="5" animBg="1" advAuto="0"/>
      <p:bldP spid="536" grpId="9" animBg="1" advAuto="0"/>
      <p:bldP spid="536" grpId="12" animBg="1" advAuto="0"/>
      <p:bldP spid="537" grpId="10" animBg="1" advAuto="0"/>
      <p:bldP spid="537" grpId="13" animBg="1" advAuto="0"/>
      <p:bldP spid="538" grpId="11" animBg="1" advAuto="0"/>
      <p:bldP spid="538" grpId="16" animBg="1" advAuto="0"/>
      <p:bldP spid="539" grpId="15" animBg="1" advAuto="0"/>
      <p:bldP spid="539" grpId="17" animBg="1" advAuto="0"/>
      <p:bldP spid="540" grpId="6" animBg="1" advAuto="0"/>
      <p:bldP spid="541" grpId="7" animBg="1" advAuto="0"/>
      <p:bldP spid="544" grpId="18"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文本框 1"/>
          <p:cNvSpPr txBox="1"/>
          <p:nvPr/>
        </p:nvSpPr>
        <p:spPr>
          <a:xfrm>
            <a:off x="437289" y="476887"/>
            <a:ext cx="1595188"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期望收益</a:t>
            </a:r>
          </a:p>
        </p:txBody>
      </p:sp>
      <p:pic>
        <p:nvPicPr>
          <p:cNvPr id="547"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pic>
        <p:nvPicPr>
          <p:cNvPr id="548" name="图片 46" descr="图片 46"/>
          <p:cNvPicPr>
            <a:picLocks noChangeAspect="1"/>
          </p:cNvPicPr>
          <p:nvPr/>
        </p:nvPicPr>
        <p:blipFill>
          <a:blip r:embed="rId3">
            <a:alphaModFix amt="35000"/>
          </a:blip>
          <a:stretch>
            <a:fillRect/>
          </a:stretch>
        </p:blipFill>
        <p:spPr>
          <a:xfrm>
            <a:off x="5256174" y="6124418"/>
            <a:ext cx="1679652" cy="733582"/>
          </a:xfrm>
          <a:prstGeom prst="rect">
            <a:avLst/>
          </a:prstGeom>
          <a:ln w="12700">
            <a:miter lim="400000"/>
          </a:ln>
        </p:spPr>
      </p:pic>
      <p:sp>
        <p:nvSpPr>
          <p:cNvPr id="549" name="文本框 1"/>
          <p:cNvSpPr txBox="1"/>
          <p:nvPr/>
        </p:nvSpPr>
        <p:spPr>
          <a:xfrm>
            <a:off x="437288" y="1092305"/>
            <a:ext cx="3502945"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随机网络</a:t>
            </a:r>
          </a:p>
        </p:txBody>
      </p:sp>
      <p:sp>
        <p:nvSpPr>
          <p:cNvPr id="550" name="文本框 2"/>
          <p:cNvSpPr txBox="1"/>
          <p:nvPr/>
        </p:nvSpPr>
        <p:spPr>
          <a:xfrm>
            <a:off x="152759" y="1923527"/>
            <a:ext cx="3759433" cy="548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5750" indent="-285750">
              <a:lnSpc>
                <a:spcPct val="150000"/>
              </a:lnSpc>
              <a:buSzPct val="100000"/>
              <a:buFont typeface="Arial"/>
              <a:buChar char="•"/>
              <a:defRPr sz="2400">
                <a:latin typeface="+mj-lt"/>
                <a:ea typeface="+mj-ea"/>
                <a:cs typeface="+mj-cs"/>
                <a:sym typeface="等线"/>
              </a:defRPr>
            </a:pPr>
            <a:r>
              <a:t>博弈者数量：2500</a:t>
            </a:r>
          </a:p>
          <a:p>
            <a:pPr marL="285750" indent="-285750">
              <a:lnSpc>
                <a:spcPct val="150000"/>
              </a:lnSpc>
              <a:buSzPct val="100000"/>
              <a:buFont typeface="Arial"/>
              <a:buChar char="•"/>
              <a:defRPr sz="2400">
                <a:latin typeface="+mj-lt"/>
                <a:ea typeface="+mj-ea"/>
                <a:cs typeface="+mj-cs"/>
                <a:sym typeface="等线"/>
              </a:defRPr>
            </a:pPr>
            <a:r>
              <a:t>网络平均度数：4</a:t>
            </a:r>
          </a:p>
          <a:p>
            <a:pPr marL="285750" indent="-285750">
              <a:lnSpc>
                <a:spcPct val="150000"/>
              </a:lnSpc>
              <a:buSzPct val="100000"/>
              <a:buFont typeface="Arial"/>
              <a:buChar char="•"/>
              <a:defRPr sz="2400">
                <a:latin typeface="+mj-lt"/>
                <a:ea typeface="+mj-ea"/>
                <a:cs typeface="+mj-cs"/>
                <a:sym typeface="等线"/>
              </a:defRPr>
            </a:pPr>
            <a:r>
              <a:t>博弈奖惩情况：</a:t>
            </a:r>
          </a:p>
          <a:p>
            <a:pPr>
              <a:lnSpc>
                <a:spcPct val="150000"/>
              </a:lnSpc>
              <a:defRPr sz="2400"/>
            </a:pPr>
            <a:r>
              <a:t>	</a:t>
            </a:r>
            <a:r>
              <a:rPr>
                <a:latin typeface="+mj-lt"/>
                <a:ea typeface="+mj-ea"/>
                <a:cs typeface="+mj-cs"/>
                <a:sym typeface="等线"/>
              </a:rPr>
              <a:t>合作/合作（1）</a:t>
            </a:r>
          </a:p>
          <a:p>
            <a:pPr>
              <a:lnSpc>
                <a:spcPct val="150000"/>
              </a:lnSpc>
              <a:defRPr sz="2400">
                <a:latin typeface="+mj-lt"/>
                <a:ea typeface="+mj-ea"/>
                <a:cs typeface="+mj-cs"/>
                <a:sym typeface="等线"/>
              </a:defRPr>
            </a:pPr>
            <a:r>
              <a:t>	合作/背叛（0）</a:t>
            </a:r>
          </a:p>
          <a:p>
            <a:pPr>
              <a:lnSpc>
                <a:spcPct val="150000"/>
              </a:lnSpc>
              <a:defRPr sz="2400">
                <a:latin typeface="+mj-lt"/>
                <a:ea typeface="+mj-ea"/>
                <a:cs typeface="+mj-cs"/>
                <a:sym typeface="等线"/>
              </a:defRPr>
            </a:pPr>
            <a:r>
              <a:t>	背叛/合作（1.5）</a:t>
            </a:r>
          </a:p>
          <a:p>
            <a:pPr>
              <a:lnSpc>
                <a:spcPct val="150000"/>
              </a:lnSpc>
              <a:defRPr sz="2400">
                <a:latin typeface="+mj-lt"/>
                <a:ea typeface="+mj-ea"/>
                <a:cs typeface="+mj-cs"/>
                <a:sym typeface="等线"/>
              </a:defRPr>
            </a:pPr>
            <a:r>
              <a:t>	漠然/任何（0.3）</a:t>
            </a:r>
          </a:p>
          <a:p>
            <a:pPr>
              <a:lnSpc>
                <a:spcPct val="150000"/>
              </a:lnSpc>
              <a:defRPr sz="2400">
                <a:latin typeface="+mj-lt"/>
                <a:ea typeface="+mj-ea"/>
                <a:cs typeface="+mj-cs"/>
                <a:sym typeface="等线"/>
              </a:defRPr>
            </a:pPr>
            <a:r>
              <a:t>	任何/漠然（0.3）</a:t>
            </a:r>
          </a:p>
        </p:txBody>
      </p:sp>
      <p:pic>
        <p:nvPicPr>
          <p:cNvPr id="551" name="图片 4" descr="图片 4"/>
          <p:cNvPicPr>
            <a:picLocks noChangeAspect="1"/>
          </p:cNvPicPr>
          <p:nvPr/>
        </p:nvPicPr>
        <p:blipFill>
          <a:blip r:embed="rId4"/>
          <a:stretch>
            <a:fillRect/>
          </a:stretch>
        </p:blipFill>
        <p:spPr>
          <a:xfrm>
            <a:off x="3438033" y="1274485"/>
            <a:ext cx="4183224" cy="2315669"/>
          </a:xfrm>
          <a:prstGeom prst="rect">
            <a:avLst/>
          </a:prstGeom>
          <a:ln w="12700">
            <a:miter lim="400000"/>
          </a:ln>
        </p:spPr>
      </p:pic>
      <p:pic>
        <p:nvPicPr>
          <p:cNvPr id="552" name="图片 6" descr="图片 6"/>
          <p:cNvPicPr>
            <a:picLocks noChangeAspect="1"/>
          </p:cNvPicPr>
          <p:nvPr/>
        </p:nvPicPr>
        <p:blipFill>
          <a:blip r:embed="rId5"/>
          <a:stretch>
            <a:fillRect/>
          </a:stretch>
        </p:blipFill>
        <p:spPr>
          <a:xfrm>
            <a:off x="7772041" y="1274485"/>
            <a:ext cx="4267201" cy="2324729"/>
          </a:xfrm>
          <a:prstGeom prst="rect">
            <a:avLst/>
          </a:prstGeom>
          <a:ln w="12700">
            <a:miter lim="400000"/>
          </a:ln>
        </p:spPr>
      </p:pic>
      <p:pic>
        <p:nvPicPr>
          <p:cNvPr id="553" name="图片 8" descr="图片 8"/>
          <p:cNvPicPr>
            <a:picLocks noChangeAspect="1"/>
          </p:cNvPicPr>
          <p:nvPr/>
        </p:nvPicPr>
        <p:blipFill>
          <a:blip r:embed="rId6"/>
          <a:stretch>
            <a:fillRect/>
          </a:stretch>
        </p:blipFill>
        <p:spPr>
          <a:xfrm>
            <a:off x="3438033" y="4018588"/>
            <a:ext cx="4183224" cy="2277817"/>
          </a:xfrm>
          <a:prstGeom prst="rect">
            <a:avLst/>
          </a:prstGeom>
          <a:ln w="12700">
            <a:miter lim="400000"/>
          </a:ln>
        </p:spPr>
      </p:pic>
      <p:pic>
        <p:nvPicPr>
          <p:cNvPr id="554" name="图片 10" descr="图片 10"/>
          <p:cNvPicPr>
            <a:picLocks noChangeAspect="1"/>
          </p:cNvPicPr>
          <p:nvPr/>
        </p:nvPicPr>
        <p:blipFill>
          <a:blip r:embed="rId7"/>
          <a:stretch>
            <a:fillRect/>
          </a:stretch>
        </p:blipFill>
        <p:spPr>
          <a:xfrm>
            <a:off x="7772041" y="4024695"/>
            <a:ext cx="4183224" cy="2343959"/>
          </a:xfrm>
          <a:prstGeom prst="rect">
            <a:avLst/>
          </a:prstGeom>
          <a:ln w="12700">
            <a:miter lim="400000"/>
          </a:ln>
        </p:spPr>
      </p:pic>
      <p:sp>
        <p:nvSpPr>
          <p:cNvPr id="555" name="文本框 11"/>
          <p:cNvSpPr txBox="1"/>
          <p:nvPr/>
        </p:nvSpPr>
        <p:spPr>
          <a:xfrm>
            <a:off x="5892324" y="927957"/>
            <a:ext cx="3921827"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mj-lt"/>
                <a:ea typeface="+mj-ea"/>
                <a:cs typeface="+mj-cs"/>
                <a:sym typeface="等线"/>
              </a:defRPr>
            </a:lvl1pPr>
          </a:lstStyle>
          <a:p>
            <a:r>
              <a:t>复现论文（根据实际收益学习）</a:t>
            </a:r>
          </a:p>
        </p:txBody>
      </p:sp>
      <p:sp>
        <p:nvSpPr>
          <p:cNvPr id="556" name="文本框 12"/>
          <p:cNvSpPr txBox="1"/>
          <p:nvPr/>
        </p:nvSpPr>
        <p:spPr>
          <a:xfrm>
            <a:off x="5781976" y="3649259"/>
            <a:ext cx="3921827"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mj-lt"/>
                <a:ea typeface="+mj-ea"/>
                <a:cs typeface="+mj-cs"/>
                <a:sym typeface="等线"/>
              </a:defRPr>
            </a:lvl1pPr>
          </a:lstStyle>
          <a:p>
            <a:r>
              <a:t>改进（根据期望收益学习）</a:t>
            </a:r>
          </a:p>
        </p:txBody>
      </p:sp>
      <p:sp>
        <p:nvSpPr>
          <p:cNvPr id="557" name="文本框 13"/>
          <p:cNvSpPr txBox="1"/>
          <p:nvPr/>
        </p:nvSpPr>
        <p:spPr>
          <a:xfrm>
            <a:off x="231225" y="1751487"/>
            <a:ext cx="2848305"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lvl1pPr>
          </a:lstStyle>
          <a:p>
            <a:r>
              <a:t>有什么特点？</a:t>
            </a:r>
          </a:p>
        </p:txBody>
      </p:sp>
      <p:sp>
        <p:nvSpPr>
          <p:cNvPr id="558" name="文本框 14"/>
          <p:cNvSpPr txBox="1"/>
          <p:nvPr/>
        </p:nvSpPr>
        <p:spPr>
          <a:xfrm>
            <a:off x="231224" y="2368248"/>
            <a:ext cx="2848305" cy="1361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右上图中，P1与P3出现激烈争夺，最终P1胜出。</a:t>
            </a:r>
          </a:p>
          <a:p>
            <a:r>
              <a:t>右下图中，P3一骑绝尘，最终胜出。</a:t>
            </a:r>
          </a:p>
        </p:txBody>
      </p:sp>
      <p:sp>
        <p:nvSpPr>
          <p:cNvPr id="559" name="文本框 15"/>
          <p:cNvSpPr txBox="1"/>
          <p:nvPr/>
        </p:nvSpPr>
        <p:spPr>
          <a:xfrm>
            <a:off x="231224" y="3645636"/>
            <a:ext cx="2848305" cy="1361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难舍难分，但是他们共同的特点是：对于弱者持欺凌态度——这是一个弱肉强食的社会</a:t>
            </a:r>
          </a:p>
        </p:txBody>
      </p:sp>
      <p:sp>
        <p:nvSpPr>
          <p:cNvPr id="560" name="文本框 16"/>
          <p:cNvSpPr txBox="1"/>
          <p:nvPr/>
        </p:nvSpPr>
        <p:spPr>
          <a:xfrm>
            <a:off x="231224" y="5001061"/>
            <a:ext cx="2848305" cy="726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平均收益依然达不到平均期望收益</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50"/>
                                        </p:tgtEl>
                                        <p:attrNameLst>
                                          <p:attrName>style.visibility</p:attrName>
                                        </p:attrNameLst>
                                      </p:cBhvr>
                                      <p:to>
                                        <p:strVal val="visible"/>
                                      </p:to>
                                    </p:set>
                                    <p:animEffect transition="in" filter="fade">
                                      <p:cBhvr>
                                        <p:cTn id="7" dur="500"/>
                                        <p:tgtEl>
                                          <p:spTgt spid="5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551"/>
                                        </p:tgtEl>
                                        <p:attrNameLst>
                                          <p:attrName>style.visibility</p:attrName>
                                        </p:attrNameLst>
                                      </p:cBhvr>
                                      <p:to>
                                        <p:strVal val="visible"/>
                                      </p:to>
                                    </p:set>
                                    <p:animEffect transition="in" filter="fade">
                                      <p:cBhvr>
                                        <p:cTn id="12" dur="500"/>
                                        <p:tgtEl>
                                          <p:spTgt spid="551"/>
                                        </p:tgtEl>
                                      </p:cBhvr>
                                    </p:animEffect>
                                  </p:childTnLst>
                                </p:cTn>
                              </p:par>
                            </p:childTnLst>
                          </p:cTn>
                        </p:par>
                        <p:par>
                          <p:cTn id="13" fill="hold">
                            <p:stCondLst>
                              <p:cond delay="500"/>
                            </p:stCondLst>
                            <p:childTnLst>
                              <p:par>
                                <p:cTn id="14" presetID="10" presetClass="entr" fill="hold" grpId="3" nodeType="afterEffect">
                                  <p:stCondLst>
                                    <p:cond delay="0"/>
                                  </p:stCondLst>
                                  <p:iterate>
                                    <p:tmAbs val="0"/>
                                  </p:iterate>
                                  <p:childTnLst>
                                    <p:set>
                                      <p:cBhvr>
                                        <p:cTn id="15" fill="hold"/>
                                        <p:tgtEl>
                                          <p:spTgt spid="552"/>
                                        </p:tgtEl>
                                        <p:attrNameLst>
                                          <p:attrName>style.visibility</p:attrName>
                                        </p:attrNameLst>
                                      </p:cBhvr>
                                      <p:to>
                                        <p:strVal val="visible"/>
                                      </p:to>
                                    </p:set>
                                    <p:animEffect transition="in" filter="fade">
                                      <p:cBhvr>
                                        <p:cTn id="16" dur="500"/>
                                        <p:tgtEl>
                                          <p:spTgt spid="552"/>
                                        </p:tgtEl>
                                      </p:cBhvr>
                                    </p:animEffect>
                                  </p:childTnLst>
                                </p:cTn>
                              </p:par>
                            </p:childTnLst>
                          </p:cTn>
                        </p:par>
                        <p:par>
                          <p:cTn id="17" fill="hold">
                            <p:stCondLst>
                              <p:cond delay="1000"/>
                            </p:stCondLst>
                            <p:childTnLst>
                              <p:par>
                                <p:cTn id="18" presetID="10" presetClass="entr" fill="hold" grpId="4" nodeType="afterEffect">
                                  <p:stCondLst>
                                    <p:cond delay="0"/>
                                  </p:stCondLst>
                                  <p:iterate>
                                    <p:tmAbs val="0"/>
                                  </p:iterate>
                                  <p:childTnLst>
                                    <p:set>
                                      <p:cBhvr>
                                        <p:cTn id="19" fill="hold"/>
                                        <p:tgtEl>
                                          <p:spTgt spid="553"/>
                                        </p:tgtEl>
                                        <p:attrNameLst>
                                          <p:attrName>style.visibility</p:attrName>
                                        </p:attrNameLst>
                                      </p:cBhvr>
                                      <p:to>
                                        <p:strVal val="visible"/>
                                      </p:to>
                                    </p:set>
                                    <p:animEffect transition="in" filter="fade">
                                      <p:cBhvr>
                                        <p:cTn id="20" dur="500"/>
                                        <p:tgtEl>
                                          <p:spTgt spid="553"/>
                                        </p:tgtEl>
                                      </p:cBhvr>
                                    </p:animEffect>
                                  </p:childTnLst>
                                </p:cTn>
                              </p:par>
                            </p:childTnLst>
                          </p:cTn>
                        </p:par>
                        <p:par>
                          <p:cTn id="21" fill="hold">
                            <p:stCondLst>
                              <p:cond delay="1500"/>
                            </p:stCondLst>
                            <p:childTnLst>
                              <p:par>
                                <p:cTn id="22" presetID="10" presetClass="entr" fill="hold" grpId="5" nodeType="afterEffect">
                                  <p:stCondLst>
                                    <p:cond delay="0"/>
                                  </p:stCondLst>
                                  <p:iterate>
                                    <p:tmAbs val="0"/>
                                  </p:iterate>
                                  <p:childTnLst>
                                    <p:set>
                                      <p:cBhvr>
                                        <p:cTn id="23" fill="hold"/>
                                        <p:tgtEl>
                                          <p:spTgt spid="554"/>
                                        </p:tgtEl>
                                        <p:attrNameLst>
                                          <p:attrName>style.visibility</p:attrName>
                                        </p:attrNameLst>
                                      </p:cBhvr>
                                      <p:to>
                                        <p:strVal val="visible"/>
                                      </p:to>
                                    </p:set>
                                    <p:animEffect transition="in" filter="fade">
                                      <p:cBhvr>
                                        <p:cTn id="24" dur="500"/>
                                        <p:tgtEl>
                                          <p:spTgt spid="554"/>
                                        </p:tgtEl>
                                      </p:cBhvr>
                                    </p:animEffect>
                                  </p:childTnLst>
                                </p:cTn>
                              </p:par>
                            </p:childTnLst>
                          </p:cTn>
                        </p:par>
                        <p:par>
                          <p:cTn id="25" fill="hold">
                            <p:stCondLst>
                              <p:cond delay="2000"/>
                            </p:stCondLst>
                            <p:childTnLst>
                              <p:par>
                                <p:cTn id="26" presetID="10" presetClass="entr" fill="hold" grpId="6" nodeType="afterEffect">
                                  <p:stCondLst>
                                    <p:cond delay="0"/>
                                  </p:stCondLst>
                                  <p:iterate>
                                    <p:tmAbs val="0"/>
                                  </p:iterate>
                                  <p:childTnLst>
                                    <p:set>
                                      <p:cBhvr>
                                        <p:cTn id="27" fill="hold"/>
                                        <p:tgtEl>
                                          <p:spTgt spid="555"/>
                                        </p:tgtEl>
                                        <p:attrNameLst>
                                          <p:attrName>style.visibility</p:attrName>
                                        </p:attrNameLst>
                                      </p:cBhvr>
                                      <p:to>
                                        <p:strVal val="visible"/>
                                      </p:to>
                                    </p:set>
                                    <p:animEffect transition="in" filter="fade">
                                      <p:cBhvr>
                                        <p:cTn id="28" dur="500"/>
                                        <p:tgtEl>
                                          <p:spTgt spid="555"/>
                                        </p:tgtEl>
                                      </p:cBhvr>
                                    </p:animEffect>
                                  </p:childTnLst>
                                </p:cTn>
                              </p:par>
                            </p:childTnLst>
                          </p:cTn>
                        </p:par>
                        <p:par>
                          <p:cTn id="29" fill="hold">
                            <p:stCondLst>
                              <p:cond delay="2500"/>
                            </p:stCondLst>
                            <p:childTnLst>
                              <p:par>
                                <p:cTn id="30" presetID="10" presetClass="entr" fill="hold" grpId="7" nodeType="afterEffect">
                                  <p:stCondLst>
                                    <p:cond delay="0"/>
                                  </p:stCondLst>
                                  <p:iterate>
                                    <p:tmAbs val="0"/>
                                  </p:iterate>
                                  <p:childTnLst>
                                    <p:set>
                                      <p:cBhvr>
                                        <p:cTn id="31" fill="hold"/>
                                        <p:tgtEl>
                                          <p:spTgt spid="556"/>
                                        </p:tgtEl>
                                        <p:attrNameLst>
                                          <p:attrName>style.visibility</p:attrName>
                                        </p:attrNameLst>
                                      </p:cBhvr>
                                      <p:to>
                                        <p:strVal val="visible"/>
                                      </p:to>
                                    </p:set>
                                    <p:animEffect transition="in" filter="fade">
                                      <p:cBhvr>
                                        <p:cTn id="32" dur="500"/>
                                        <p:tgtEl>
                                          <p:spTgt spid="5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fill="hold" grpId="8" nodeType="clickEffect">
                                  <p:stCondLst>
                                    <p:cond delay="0"/>
                                  </p:stCondLst>
                                  <p:iterate>
                                    <p:tmAbs val="0"/>
                                  </p:iterate>
                                  <p:childTnLst>
                                    <p:animEffect transition="out" filter="fade">
                                      <p:cBhvr>
                                        <p:cTn id="36" dur="500" fill="hold"/>
                                        <p:tgtEl>
                                          <p:spTgt spid="550"/>
                                        </p:tgtEl>
                                      </p:cBhvr>
                                    </p:animEffect>
                                    <p:set>
                                      <p:cBhvr>
                                        <p:cTn id="37" fill="hold">
                                          <p:stCondLst>
                                            <p:cond delay="499"/>
                                          </p:stCondLst>
                                        </p:cTn>
                                        <p:tgtEl>
                                          <p:spTgt spid="55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fill="hold" grpId="9" nodeType="clickEffect">
                                  <p:stCondLst>
                                    <p:cond delay="0"/>
                                  </p:stCondLst>
                                  <p:iterate>
                                    <p:tmAbs val="0"/>
                                  </p:iterate>
                                  <p:childTnLst>
                                    <p:set>
                                      <p:cBhvr>
                                        <p:cTn id="41" fill="hold"/>
                                        <p:tgtEl>
                                          <p:spTgt spid="557"/>
                                        </p:tgtEl>
                                        <p:attrNameLst>
                                          <p:attrName>style.visibility</p:attrName>
                                        </p:attrNameLst>
                                      </p:cBhvr>
                                      <p:to>
                                        <p:strVal val="visible"/>
                                      </p:to>
                                    </p:set>
                                    <p:animEffect transition="in" filter="fade">
                                      <p:cBhvr>
                                        <p:cTn id="42" dur="500"/>
                                        <p:tgtEl>
                                          <p:spTgt spid="5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grpId="10" nodeType="clickEffect">
                                  <p:stCondLst>
                                    <p:cond delay="0"/>
                                  </p:stCondLst>
                                  <p:iterate>
                                    <p:tmAbs val="0"/>
                                  </p:iterate>
                                  <p:childTnLst>
                                    <p:set>
                                      <p:cBhvr>
                                        <p:cTn id="46" fill="hold"/>
                                        <p:tgtEl>
                                          <p:spTgt spid="558"/>
                                        </p:tgtEl>
                                        <p:attrNameLst>
                                          <p:attrName>style.visibility</p:attrName>
                                        </p:attrNameLst>
                                      </p:cBhvr>
                                      <p:to>
                                        <p:strVal val="visible"/>
                                      </p:to>
                                    </p:set>
                                    <p:animEffect transition="in" filter="fade">
                                      <p:cBhvr>
                                        <p:cTn id="47" dur="500"/>
                                        <p:tgtEl>
                                          <p:spTgt spid="5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grpId="11" nodeType="clickEffect">
                                  <p:stCondLst>
                                    <p:cond delay="0"/>
                                  </p:stCondLst>
                                  <p:iterate>
                                    <p:tmAbs val="0"/>
                                  </p:iterate>
                                  <p:childTnLst>
                                    <p:set>
                                      <p:cBhvr>
                                        <p:cTn id="51" fill="hold"/>
                                        <p:tgtEl>
                                          <p:spTgt spid="559"/>
                                        </p:tgtEl>
                                        <p:attrNameLst>
                                          <p:attrName>style.visibility</p:attrName>
                                        </p:attrNameLst>
                                      </p:cBhvr>
                                      <p:to>
                                        <p:strVal val="visible"/>
                                      </p:to>
                                    </p:set>
                                    <p:animEffect transition="in" filter="fade">
                                      <p:cBhvr>
                                        <p:cTn id="52" dur="500"/>
                                        <p:tgtEl>
                                          <p:spTgt spid="55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grpId="12" nodeType="clickEffect">
                                  <p:stCondLst>
                                    <p:cond delay="0"/>
                                  </p:stCondLst>
                                  <p:iterate>
                                    <p:tmAbs val="0"/>
                                  </p:iterate>
                                  <p:childTnLst>
                                    <p:set>
                                      <p:cBhvr>
                                        <p:cTn id="56" fill="hold"/>
                                        <p:tgtEl>
                                          <p:spTgt spid="560"/>
                                        </p:tgtEl>
                                        <p:attrNameLst>
                                          <p:attrName>style.visibility</p:attrName>
                                        </p:attrNameLst>
                                      </p:cBhvr>
                                      <p:to>
                                        <p:strVal val="visible"/>
                                      </p:to>
                                    </p:set>
                                    <p:animEffect transition="in" filter="fade">
                                      <p:cBhvr>
                                        <p:cTn id="57" dur="500"/>
                                        <p:tgtEl>
                                          <p:spTgt spid="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 grpId="1" animBg="1" advAuto="0"/>
      <p:bldP spid="550" grpId="8" animBg="1" advAuto="0"/>
      <p:bldP spid="551" grpId="2" animBg="1" advAuto="0"/>
      <p:bldP spid="552" grpId="3" animBg="1" advAuto="0"/>
      <p:bldP spid="553" grpId="4" animBg="1" advAuto="0"/>
      <p:bldP spid="554" grpId="5" animBg="1" advAuto="0"/>
      <p:bldP spid="555" grpId="6" animBg="1" advAuto="0"/>
      <p:bldP spid="556" grpId="7" animBg="1" advAuto="0"/>
      <p:bldP spid="557" grpId="9" animBg="1" advAuto="0"/>
      <p:bldP spid="558" grpId="10" animBg="1" advAuto="0"/>
      <p:bldP spid="559" grpId="11" animBg="1" advAuto="0"/>
      <p:bldP spid="560" grpId="1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矩形 1"/>
          <p:cNvSpPr/>
          <p:nvPr/>
        </p:nvSpPr>
        <p:spPr>
          <a:xfrm>
            <a:off x="7970521" y="0"/>
            <a:ext cx="4221483" cy="6858000"/>
          </a:xfrm>
          <a:prstGeom prst="rect">
            <a:avLst/>
          </a:prstGeom>
          <a:solidFill>
            <a:srgbClr val="00561F"/>
          </a:solidFill>
          <a:ln w="12700">
            <a:miter lim="400000"/>
          </a:ln>
        </p:spPr>
        <p:txBody>
          <a:bodyPr lIns="45718" tIns="45718" rIns="45718" bIns="45718" anchor="ctr"/>
          <a:lstStyle/>
          <a:p>
            <a:pPr algn="ctr">
              <a:defRPr>
                <a:solidFill>
                  <a:srgbClr val="FFFFFF"/>
                </a:solidFill>
                <a:latin typeface="+mj-lt"/>
                <a:ea typeface="+mj-ea"/>
                <a:cs typeface="+mj-cs"/>
                <a:sym typeface="等线"/>
              </a:defRPr>
            </a:pPr>
            <a:endParaRPr/>
          </a:p>
        </p:txBody>
      </p:sp>
      <p:pic>
        <p:nvPicPr>
          <p:cNvPr id="158" name="图形 6" descr="图形 6"/>
          <p:cNvPicPr>
            <a:picLocks noChangeAspect="1"/>
          </p:cNvPicPr>
          <p:nvPr/>
        </p:nvPicPr>
        <p:blipFill>
          <a:blip r:embed="rId2"/>
          <a:stretch>
            <a:fillRect/>
          </a:stretch>
        </p:blipFill>
        <p:spPr>
          <a:xfrm>
            <a:off x="10221090" y="544420"/>
            <a:ext cx="1250913" cy="360003"/>
          </a:xfrm>
          <a:prstGeom prst="rect">
            <a:avLst/>
          </a:prstGeom>
          <a:ln w="12700">
            <a:miter lim="400000"/>
          </a:ln>
        </p:spPr>
      </p:pic>
      <p:pic>
        <p:nvPicPr>
          <p:cNvPr id="159" name="图片 7" descr="图片 7"/>
          <p:cNvPicPr>
            <a:picLocks noChangeAspect="1"/>
          </p:cNvPicPr>
          <p:nvPr/>
        </p:nvPicPr>
        <p:blipFill>
          <a:blip r:embed="rId3"/>
          <a:stretch>
            <a:fillRect/>
          </a:stretch>
        </p:blipFill>
        <p:spPr>
          <a:xfrm>
            <a:off x="719998" y="5611755"/>
            <a:ext cx="2853483" cy="1246248"/>
          </a:xfrm>
          <a:prstGeom prst="rect">
            <a:avLst/>
          </a:prstGeom>
          <a:ln w="12700">
            <a:miter lim="400000"/>
          </a:ln>
        </p:spPr>
      </p:pic>
      <p:sp>
        <p:nvSpPr>
          <p:cNvPr id="160" name="文本框 10"/>
          <p:cNvSpPr txBox="1"/>
          <p:nvPr/>
        </p:nvSpPr>
        <p:spPr>
          <a:xfrm>
            <a:off x="719998" y="539999"/>
            <a:ext cx="60998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900">
                <a:solidFill>
                  <a:srgbClr val="00561F"/>
                </a:solidFill>
                <a:latin typeface="方正清刻本悦宋简体"/>
                <a:ea typeface="方正清刻本悦宋简体"/>
                <a:cs typeface="方正清刻本悦宋简体"/>
                <a:sym typeface="方正清刻本悦宋简体"/>
              </a:defRPr>
            </a:lvl1pPr>
          </a:lstStyle>
          <a:p>
            <a:r>
              <a:t>SYSU 2023</a:t>
            </a:r>
          </a:p>
        </p:txBody>
      </p:sp>
      <p:sp>
        <p:nvSpPr>
          <p:cNvPr id="161" name="文本框 12"/>
          <p:cNvSpPr txBox="1"/>
          <p:nvPr/>
        </p:nvSpPr>
        <p:spPr>
          <a:xfrm>
            <a:off x="719998" y="2534727"/>
            <a:ext cx="4584701"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6000">
                <a:solidFill>
                  <a:srgbClr val="00561F"/>
                </a:solidFill>
                <a:latin typeface="方正清刻本悦宋简体"/>
                <a:ea typeface="方正清刻本悦宋简体"/>
                <a:cs typeface="方正清刻本悦宋简体"/>
                <a:sym typeface="方正清刻本悦宋简体"/>
              </a:defRPr>
            </a:lvl1pPr>
          </a:lstStyle>
          <a:p>
            <a:r>
              <a:t>情感博弈模型</a:t>
            </a:r>
          </a:p>
        </p:txBody>
      </p:sp>
      <p:sp>
        <p:nvSpPr>
          <p:cNvPr id="162" name="文本框 18"/>
          <p:cNvSpPr txBox="1"/>
          <p:nvPr/>
        </p:nvSpPr>
        <p:spPr>
          <a:xfrm>
            <a:off x="720001" y="1435576"/>
            <a:ext cx="69076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4800">
                <a:solidFill>
                  <a:srgbClr val="404040"/>
                </a:solidFill>
                <a:latin typeface="方正清刻本悦宋简体"/>
                <a:ea typeface="方正清刻本悦宋简体"/>
                <a:cs typeface="方正清刻本悦宋简体"/>
                <a:sym typeface="方正清刻本悦宋简体"/>
              </a:defRPr>
            </a:pPr>
            <a:r>
              <a:t>01</a:t>
            </a:r>
          </a:p>
        </p:txBody>
      </p:sp>
      <p:sp>
        <p:nvSpPr>
          <p:cNvPr id="163" name="直接连接符 21"/>
          <p:cNvSpPr/>
          <p:nvPr/>
        </p:nvSpPr>
        <p:spPr>
          <a:xfrm>
            <a:off x="720001" y="2365287"/>
            <a:ext cx="293640" cy="3"/>
          </a:xfrm>
          <a:prstGeom prst="line">
            <a:avLst/>
          </a:prstGeom>
          <a:ln w="57150">
            <a:solidFill>
              <a:srgbClr val="FFCC00"/>
            </a:solidFill>
            <a:miter/>
          </a:ln>
        </p:spPr>
        <p:txBody>
          <a:bodyPr lIns="45718" tIns="45718" rIns="45718" bIns="45718"/>
          <a:lstStyle/>
          <a:p>
            <a:endParaRPr/>
          </a:p>
        </p:txBody>
      </p:sp>
      <p:sp>
        <p:nvSpPr>
          <p:cNvPr id="164" name="文本框 24"/>
          <p:cNvSpPr txBox="1"/>
          <p:nvPr/>
        </p:nvSpPr>
        <p:spPr>
          <a:xfrm>
            <a:off x="719999" y="3873972"/>
            <a:ext cx="4137346"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150000"/>
              </a:lnSpc>
              <a:defRPr sz="1600">
                <a:solidFill>
                  <a:srgbClr val="404040"/>
                </a:solidFill>
                <a:latin typeface="方正清刻本悦宋简体"/>
                <a:ea typeface="方正清刻本悦宋简体"/>
                <a:cs typeface="方正清刻本悦宋简体"/>
                <a:sym typeface="方正清刻本悦宋简体"/>
              </a:defRPr>
            </a:pPr>
            <a:r>
              <a:t>研究背景及模型研究进程</a:t>
            </a:r>
          </a:p>
          <a:p>
            <a:pPr>
              <a:lnSpc>
                <a:spcPct val="150000"/>
              </a:lnSpc>
              <a:defRPr sz="1600">
                <a:solidFill>
                  <a:srgbClr val="404040"/>
                </a:solidFill>
                <a:latin typeface="方正清刻本悦宋简体"/>
                <a:ea typeface="方正清刻本悦宋简体"/>
                <a:cs typeface="方正清刻本悦宋简体"/>
                <a:sym typeface="方正清刻本悦宋简体"/>
              </a:defRPr>
            </a:pPr>
            <a:r>
              <a:t>三策略囚徒困境博弈模型</a:t>
            </a:r>
          </a:p>
        </p:txBody>
      </p:sp>
      <p:pic>
        <p:nvPicPr>
          <p:cNvPr id="165" name="图片 2" descr="图片 2"/>
          <p:cNvPicPr>
            <a:picLocks noChangeAspect="1"/>
          </p:cNvPicPr>
          <p:nvPr/>
        </p:nvPicPr>
        <p:blipFill>
          <a:blip r:embed="rId4"/>
          <a:stretch>
            <a:fillRect/>
          </a:stretch>
        </p:blipFill>
        <p:spPr>
          <a:xfrm>
            <a:off x="6593998" y="1435577"/>
            <a:ext cx="4878004" cy="4878002"/>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文本框 1"/>
          <p:cNvSpPr txBox="1"/>
          <p:nvPr/>
        </p:nvSpPr>
        <p:spPr>
          <a:xfrm>
            <a:off x="437289" y="476887"/>
            <a:ext cx="1595188"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稍稍总结</a:t>
            </a:r>
          </a:p>
        </p:txBody>
      </p:sp>
      <p:pic>
        <p:nvPicPr>
          <p:cNvPr id="563"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sp>
        <p:nvSpPr>
          <p:cNvPr id="564" name="文本框 5"/>
          <p:cNvSpPr txBox="1"/>
          <p:nvPr/>
        </p:nvSpPr>
        <p:spPr>
          <a:xfrm>
            <a:off x="929389" y="1414534"/>
            <a:ext cx="7135319" cy="599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457200" indent="-457200">
              <a:buSzPct val="100000"/>
              <a:buFont typeface="Arial"/>
              <a:buChar char="•"/>
              <a:defRPr sz="2800"/>
            </a:lvl1pPr>
          </a:lstStyle>
          <a:p>
            <a:r>
              <a:t>爱背叛的“坏心人”总是会充斥整个环境</a:t>
            </a:r>
          </a:p>
        </p:txBody>
      </p:sp>
      <p:sp>
        <p:nvSpPr>
          <p:cNvPr id="565" name="文本框 7"/>
          <p:cNvSpPr txBox="1"/>
          <p:nvPr/>
        </p:nvSpPr>
        <p:spPr>
          <a:xfrm>
            <a:off x="929388" y="2328414"/>
            <a:ext cx="10333223" cy="599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457200" indent="-457200">
              <a:buSzPct val="100000"/>
              <a:buFont typeface="Arial"/>
              <a:buChar char="•"/>
              <a:defRPr sz="2800"/>
            </a:lvl1pPr>
          </a:lstStyle>
          <a:p>
            <a:r>
              <a:t>对弱者同情的人很快就会消失，模型总是导向弱肉强食的场景</a:t>
            </a:r>
          </a:p>
        </p:txBody>
      </p:sp>
      <p:sp>
        <p:nvSpPr>
          <p:cNvPr id="566" name="文本框 9"/>
          <p:cNvSpPr txBox="1"/>
          <p:nvPr/>
        </p:nvSpPr>
        <p:spPr>
          <a:xfrm>
            <a:off x="929390" y="3254499"/>
            <a:ext cx="10211576" cy="1615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marL="457200" indent="-457200">
              <a:buSzPct val="100000"/>
              <a:buFont typeface="Arial"/>
              <a:buChar char="•"/>
              <a:defRPr sz="2800"/>
            </a:lvl1pPr>
          </a:lstStyle>
          <a:p>
            <a:r>
              <a:t>根据期望改变自身的情感模式，使得模型收敛速度变得更快，这意味着一定程度上这种方式使得博弈者在决策时考虑了更多的信息。</a:t>
            </a:r>
          </a:p>
        </p:txBody>
      </p:sp>
      <p:sp>
        <p:nvSpPr>
          <p:cNvPr id="567" name="文本框 17"/>
          <p:cNvSpPr txBox="1"/>
          <p:nvPr/>
        </p:nvSpPr>
        <p:spPr>
          <a:xfrm>
            <a:off x="969191" y="5042358"/>
            <a:ext cx="7055716" cy="110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457200" indent="-457200">
              <a:buSzPct val="100000"/>
              <a:buFont typeface="Arial"/>
              <a:buChar char="•"/>
              <a:defRPr sz="2800"/>
            </a:pPr>
            <a:r>
              <a:t>平均收益总是达不到平均期望收益</a:t>
            </a:r>
          </a:p>
          <a:p>
            <a:pPr>
              <a:defRPr sz="2800"/>
            </a:pPr>
            <a:r>
              <a:t>            ——理想很丰满，但是现实呢？</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64"/>
                                        </p:tgtEl>
                                        <p:attrNameLst>
                                          <p:attrName>style.visibility</p:attrName>
                                        </p:attrNameLst>
                                      </p:cBhvr>
                                      <p:to>
                                        <p:strVal val="visible"/>
                                      </p:to>
                                    </p:set>
                                    <p:animEffect transition="in" filter="fade">
                                      <p:cBhvr>
                                        <p:cTn id="7" dur="500"/>
                                        <p:tgtEl>
                                          <p:spTgt spid="5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565"/>
                                        </p:tgtEl>
                                        <p:attrNameLst>
                                          <p:attrName>style.visibility</p:attrName>
                                        </p:attrNameLst>
                                      </p:cBhvr>
                                      <p:to>
                                        <p:strVal val="visible"/>
                                      </p:to>
                                    </p:set>
                                    <p:animEffect transition="in" filter="fade">
                                      <p:cBhvr>
                                        <p:cTn id="12" dur="500"/>
                                        <p:tgtEl>
                                          <p:spTgt spid="5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566"/>
                                        </p:tgtEl>
                                        <p:attrNameLst>
                                          <p:attrName>style.visibility</p:attrName>
                                        </p:attrNameLst>
                                      </p:cBhvr>
                                      <p:to>
                                        <p:strVal val="visible"/>
                                      </p:to>
                                    </p:set>
                                    <p:animEffect transition="in" filter="fade">
                                      <p:cBhvr>
                                        <p:cTn id="17" dur="500"/>
                                        <p:tgtEl>
                                          <p:spTgt spid="5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4" nodeType="clickEffect">
                                  <p:stCondLst>
                                    <p:cond delay="0"/>
                                  </p:stCondLst>
                                  <p:iterate>
                                    <p:tmAbs val="0"/>
                                  </p:iterate>
                                  <p:childTnLst>
                                    <p:set>
                                      <p:cBhvr>
                                        <p:cTn id="21" fill="hold"/>
                                        <p:tgtEl>
                                          <p:spTgt spid="567"/>
                                        </p:tgtEl>
                                        <p:attrNameLst>
                                          <p:attrName>style.visibility</p:attrName>
                                        </p:attrNameLst>
                                      </p:cBhvr>
                                      <p:to>
                                        <p:strVal val="visible"/>
                                      </p:to>
                                    </p:set>
                                    <p:animEffect transition="in" filter="fade">
                                      <p:cBhvr>
                                        <p:cTn id="22" dur="5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1" animBg="1" advAuto="0"/>
      <p:bldP spid="565" grpId="2" animBg="1" advAuto="0"/>
      <p:bldP spid="566" grpId="3" animBg="1" advAuto="0"/>
      <p:bldP spid="567" grpId="4"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文本框 1"/>
          <p:cNvSpPr txBox="1"/>
          <p:nvPr/>
        </p:nvSpPr>
        <p:spPr>
          <a:xfrm>
            <a:off x="437289" y="476887"/>
            <a:ext cx="1595188"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参数改变</a:t>
            </a:r>
          </a:p>
        </p:txBody>
      </p:sp>
      <p:pic>
        <p:nvPicPr>
          <p:cNvPr id="570"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pic>
        <p:nvPicPr>
          <p:cNvPr id="571" name="图片 46" descr="图片 46"/>
          <p:cNvPicPr>
            <a:picLocks noChangeAspect="1"/>
          </p:cNvPicPr>
          <p:nvPr/>
        </p:nvPicPr>
        <p:blipFill>
          <a:blip r:embed="rId3">
            <a:alphaModFix amt="35000"/>
          </a:blip>
          <a:stretch>
            <a:fillRect/>
          </a:stretch>
        </p:blipFill>
        <p:spPr>
          <a:xfrm>
            <a:off x="5256174" y="6124418"/>
            <a:ext cx="1679652" cy="733582"/>
          </a:xfrm>
          <a:prstGeom prst="rect">
            <a:avLst/>
          </a:prstGeom>
          <a:ln w="12700">
            <a:miter lim="400000"/>
          </a:ln>
        </p:spPr>
      </p:pic>
      <p:sp>
        <p:nvSpPr>
          <p:cNvPr id="572" name="文本框 1"/>
          <p:cNvSpPr txBox="1"/>
          <p:nvPr/>
        </p:nvSpPr>
        <p:spPr>
          <a:xfrm>
            <a:off x="437288" y="1092305"/>
            <a:ext cx="5734913"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如果，这是一个有爱的世界呢？</a:t>
            </a:r>
          </a:p>
        </p:txBody>
      </p:sp>
      <p:graphicFrame>
        <p:nvGraphicFramePr>
          <p:cNvPr id="573" name="表格 3"/>
          <p:cNvGraphicFramePr/>
          <p:nvPr/>
        </p:nvGraphicFramePr>
        <p:xfrm>
          <a:off x="1913465" y="1933670"/>
          <a:ext cx="7882464" cy="1828800"/>
        </p:xfrm>
        <a:graphic>
          <a:graphicData uri="http://schemas.openxmlformats.org/drawingml/2006/table">
            <a:tbl>
              <a:tblPr>
                <a:tableStyleId>{4C3C2611-4C71-4FC5-86AE-919BDF0F9419}</a:tableStyleId>
              </a:tblPr>
              <a:tblGrid>
                <a:gridCol w="1970616">
                  <a:extLst>
                    <a:ext uri="{9D8B030D-6E8A-4147-A177-3AD203B41FA5}">
                      <a16:colId xmlns:a16="http://schemas.microsoft.com/office/drawing/2014/main" val="20000"/>
                    </a:ext>
                  </a:extLst>
                </a:gridCol>
                <a:gridCol w="1970616">
                  <a:extLst>
                    <a:ext uri="{9D8B030D-6E8A-4147-A177-3AD203B41FA5}">
                      <a16:colId xmlns:a16="http://schemas.microsoft.com/office/drawing/2014/main" val="20001"/>
                    </a:ext>
                  </a:extLst>
                </a:gridCol>
                <a:gridCol w="1970616">
                  <a:extLst>
                    <a:ext uri="{9D8B030D-6E8A-4147-A177-3AD203B41FA5}">
                      <a16:colId xmlns:a16="http://schemas.microsoft.com/office/drawing/2014/main" val="20002"/>
                    </a:ext>
                  </a:extLst>
                </a:gridCol>
                <a:gridCol w="1970616">
                  <a:extLst>
                    <a:ext uri="{9D8B030D-6E8A-4147-A177-3AD203B41FA5}">
                      <a16:colId xmlns:a16="http://schemas.microsoft.com/office/drawing/2014/main" val="20003"/>
                    </a:ext>
                  </a:extLst>
                </a:gridCol>
              </a:tblGrid>
              <a:tr h="370840">
                <a:tc>
                  <a:txBody>
                    <a:bodyPr/>
                    <a:lstStyle/>
                    <a:p>
                      <a:pPr algn="ctr">
                        <a:defRPr sz="2400">
                          <a:sym typeface="Helvetica"/>
                        </a:defRPr>
                      </a:pPr>
                      <a:endParaRPr/>
                    </a:p>
                  </a:txBody>
                  <a:tcPr marL="45720" marR="45720" horzOverflow="overflow">
                    <a:lnL>
                      <a:solidFill>
                        <a:srgbClr val="3F6EC3"/>
                      </a:solidFill>
                    </a:lnL>
                    <a:lnR>
                      <a:solidFill>
                        <a:srgbClr val="3F6EC3"/>
                      </a:solidFill>
                    </a:lnR>
                    <a:lnT>
                      <a:solidFill>
                        <a:srgbClr val="3F6EC3"/>
                      </a:solidFill>
                    </a:lnT>
                    <a:lnB>
                      <a:solidFill>
                        <a:srgbClr val="3F6EC3"/>
                      </a:solidFill>
                    </a:lnB>
                    <a:solidFill>
                      <a:schemeClr val="accent1">
                        <a:alpha val="40000"/>
                      </a:schemeClr>
                    </a:solidFill>
                  </a:tcPr>
                </a:tc>
                <a:tc>
                  <a:txBody>
                    <a:bodyPr/>
                    <a:lstStyle/>
                    <a:p>
                      <a:pPr algn="ctr">
                        <a:defRPr sz="1800"/>
                      </a:pPr>
                      <a:r>
                        <a:rPr sz="2400">
                          <a:sym typeface="Helvetica"/>
                        </a:rPr>
                        <a:t>合作</a:t>
                      </a:r>
                    </a:p>
                  </a:txBody>
                  <a:tcPr marL="45720" marR="45720" horzOverflow="overflow">
                    <a:lnL>
                      <a:solidFill>
                        <a:srgbClr val="3F6EC3"/>
                      </a:solidFill>
                    </a:lnL>
                    <a:lnR>
                      <a:solidFill>
                        <a:srgbClr val="3F6EC3"/>
                      </a:solidFill>
                    </a:lnR>
                    <a:lnT>
                      <a:solidFill>
                        <a:srgbClr val="3F6EC3"/>
                      </a:solidFill>
                    </a:lnT>
                    <a:lnB>
                      <a:solidFill>
                        <a:srgbClr val="3F6EC3"/>
                      </a:solidFill>
                    </a:lnB>
                    <a:solidFill>
                      <a:schemeClr val="accent1">
                        <a:alpha val="40000"/>
                      </a:schemeClr>
                    </a:solidFill>
                  </a:tcPr>
                </a:tc>
                <a:tc>
                  <a:txBody>
                    <a:bodyPr/>
                    <a:lstStyle/>
                    <a:p>
                      <a:pPr algn="ctr">
                        <a:defRPr sz="1800"/>
                      </a:pPr>
                      <a:r>
                        <a:rPr sz="2400">
                          <a:sym typeface="Helvetica"/>
                        </a:rPr>
                        <a:t>背叛</a:t>
                      </a:r>
                    </a:p>
                  </a:txBody>
                  <a:tcPr marL="45720" marR="45720" horzOverflow="overflow">
                    <a:lnL>
                      <a:solidFill>
                        <a:srgbClr val="3F6EC3"/>
                      </a:solidFill>
                    </a:lnL>
                    <a:lnR>
                      <a:solidFill>
                        <a:srgbClr val="3F6EC3"/>
                      </a:solidFill>
                    </a:lnR>
                    <a:lnT>
                      <a:solidFill>
                        <a:srgbClr val="3F6EC3"/>
                      </a:solidFill>
                    </a:lnT>
                    <a:lnB>
                      <a:solidFill>
                        <a:srgbClr val="3F6EC3"/>
                      </a:solidFill>
                    </a:lnB>
                    <a:solidFill>
                      <a:schemeClr val="accent1">
                        <a:alpha val="40000"/>
                      </a:schemeClr>
                    </a:solidFill>
                  </a:tcPr>
                </a:tc>
                <a:tc>
                  <a:txBody>
                    <a:bodyPr/>
                    <a:lstStyle/>
                    <a:p>
                      <a:pPr algn="ctr">
                        <a:defRPr sz="1800"/>
                      </a:pPr>
                      <a:r>
                        <a:rPr sz="2400">
                          <a:sym typeface="Helvetica"/>
                        </a:rPr>
                        <a:t>漠然</a:t>
                      </a:r>
                    </a:p>
                  </a:txBody>
                  <a:tcPr marL="45720" marR="45720" horzOverflow="overflow">
                    <a:lnL>
                      <a:solidFill>
                        <a:srgbClr val="3F6EC3"/>
                      </a:solidFill>
                    </a:lnL>
                    <a:lnR>
                      <a:solidFill>
                        <a:srgbClr val="3F6EC3"/>
                      </a:solidFill>
                    </a:lnR>
                    <a:lnT>
                      <a:solidFill>
                        <a:srgbClr val="3F6EC3"/>
                      </a:solidFill>
                    </a:lnT>
                    <a:lnB>
                      <a:solidFill>
                        <a:srgbClr val="3F6EC3"/>
                      </a:solidFill>
                    </a:lnB>
                    <a:solidFill>
                      <a:schemeClr val="accent1">
                        <a:alpha val="40000"/>
                      </a:schemeClr>
                    </a:solidFill>
                  </a:tcPr>
                </a:tc>
                <a:extLst>
                  <a:ext uri="{0D108BD9-81ED-4DB2-BD59-A6C34878D82A}">
                    <a16:rowId xmlns:a16="http://schemas.microsoft.com/office/drawing/2014/main" val="10000"/>
                  </a:ext>
                </a:extLst>
              </a:tr>
              <a:tr h="370840">
                <a:tc>
                  <a:txBody>
                    <a:bodyPr/>
                    <a:lstStyle/>
                    <a:p>
                      <a:pPr algn="ctr">
                        <a:defRPr sz="1800"/>
                      </a:pPr>
                      <a:r>
                        <a:rPr sz="2400">
                          <a:sym typeface="Helvetica"/>
                        </a:rPr>
                        <a:t>合作</a:t>
                      </a:r>
                    </a:p>
                  </a:txBody>
                  <a:tcPr marL="45720" marR="45720" horzOverflow="overflow">
                    <a:lnL>
                      <a:solidFill>
                        <a:srgbClr val="3F6EC3"/>
                      </a:solidFill>
                    </a:lnL>
                    <a:lnR>
                      <a:solidFill>
                        <a:srgbClr val="3F6EC3"/>
                      </a:solidFill>
                    </a:lnR>
                    <a:lnT>
                      <a:solidFill>
                        <a:srgbClr val="3F6EC3"/>
                      </a:solidFill>
                    </a:lnT>
                    <a:lnB>
                      <a:solidFill>
                        <a:srgbClr val="3F6EC3"/>
                      </a:solidFill>
                    </a:lnB>
                  </a:tcPr>
                </a:tc>
                <a:tc>
                  <a:txBody>
                    <a:bodyPr/>
                    <a:lstStyle/>
                    <a:p>
                      <a:pPr algn="ctr">
                        <a:defRPr sz="1800"/>
                      </a:pPr>
                      <a:r>
                        <a:rPr sz="2400">
                          <a:sym typeface="Helvetica"/>
                        </a:rPr>
                        <a:t>1.2/1.2</a:t>
                      </a:r>
                    </a:p>
                  </a:txBody>
                  <a:tcPr marL="45720" marR="45720" horzOverflow="overflow">
                    <a:lnL>
                      <a:solidFill>
                        <a:srgbClr val="3F6EC3"/>
                      </a:solidFill>
                    </a:lnL>
                    <a:lnR>
                      <a:solidFill>
                        <a:srgbClr val="3F6EC3"/>
                      </a:solidFill>
                    </a:lnR>
                    <a:lnT>
                      <a:solidFill>
                        <a:srgbClr val="3F6EC3"/>
                      </a:solidFill>
                    </a:lnT>
                    <a:lnB>
                      <a:solidFill>
                        <a:srgbClr val="3F6EC3"/>
                      </a:solidFill>
                    </a:lnB>
                  </a:tcPr>
                </a:tc>
                <a:tc>
                  <a:txBody>
                    <a:bodyPr/>
                    <a:lstStyle/>
                    <a:p>
                      <a:pPr algn="ctr">
                        <a:defRPr sz="1800"/>
                      </a:pPr>
                      <a:r>
                        <a:rPr sz="2400">
                          <a:sym typeface="Helvetica"/>
                        </a:rPr>
                        <a:t>0/1</a:t>
                      </a:r>
                    </a:p>
                  </a:txBody>
                  <a:tcPr marL="45720" marR="45720" horzOverflow="overflow">
                    <a:lnL>
                      <a:solidFill>
                        <a:srgbClr val="3F6EC3"/>
                      </a:solidFill>
                    </a:lnL>
                    <a:lnR>
                      <a:solidFill>
                        <a:srgbClr val="3F6EC3"/>
                      </a:solidFill>
                    </a:lnR>
                    <a:lnT>
                      <a:solidFill>
                        <a:srgbClr val="3F6EC3"/>
                      </a:solidFill>
                    </a:lnT>
                    <a:lnB>
                      <a:solidFill>
                        <a:srgbClr val="3F6EC3"/>
                      </a:solidFill>
                    </a:lnB>
                  </a:tcPr>
                </a:tc>
                <a:tc>
                  <a:txBody>
                    <a:bodyPr/>
                    <a:lstStyle/>
                    <a:p>
                      <a:pPr algn="ctr">
                        <a:defRPr sz="1800"/>
                      </a:pPr>
                      <a:r>
                        <a:rPr sz="2400">
                          <a:sym typeface="Helvetica"/>
                        </a:rPr>
                        <a:t>0.3/0.3</a:t>
                      </a:r>
                    </a:p>
                  </a:txBody>
                  <a:tcPr marL="45720" marR="45720" horzOverflow="overflow">
                    <a:lnL>
                      <a:solidFill>
                        <a:srgbClr val="3F6EC3"/>
                      </a:solidFill>
                    </a:lnL>
                    <a:lnR>
                      <a:solidFill>
                        <a:srgbClr val="3F6EC3"/>
                      </a:solidFill>
                    </a:lnR>
                    <a:lnT>
                      <a:solidFill>
                        <a:srgbClr val="3F6EC3"/>
                      </a:solidFill>
                    </a:lnT>
                    <a:lnB>
                      <a:solidFill>
                        <a:srgbClr val="3F6EC3"/>
                      </a:solidFill>
                    </a:lnB>
                  </a:tcPr>
                </a:tc>
                <a:extLst>
                  <a:ext uri="{0D108BD9-81ED-4DB2-BD59-A6C34878D82A}">
                    <a16:rowId xmlns:a16="http://schemas.microsoft.com/office/drawing/2014/main" val="10001"/>
                  </a:ext>
                </a:extLst>
              </a:tr>
              <a:tr h="370840">
                <a:tc>
                  <a:txBody>
                    <a:bodyPr/>
                    <a:lstStyle/>
                    <a:p>
                      <a:pPr algn="ctr">
                        <a:defRPr sz="1800"/>
                      </a:pPr>
                      <a:r>
                        <a:rPr sz="2400">
                          <a:sym typeface="Helvetica"/>
                        </a:rPr>
                        <a:t>背叛</a:t>
                      </a:r>
                    </a:p>
                  </a:txBody>
                  <a:tcPr marL="45720" marR="45720" horzOverflow="overflow">
                    <a:lnL>
                      <a:solidFill>
                        <a:srgbClr val="3F6EC3"/>
                      </a:solidFill>
                    </a:lnL>
                    <a:lnR>
                      <a:solidFill>
                        <a:srgbClr val="3F6EC3"/>
                      </a:solidFill>
                    </a:lnR>
                    <a:lnT>
                      <a:solidFill>
                        <a:srgbClr val="3F6EC3"/>
                      </a:solidFill>
                    </a:lnT>
                    <a:lnB>
                      <a:solidFill>
                        <a:srgbClr val="3F6EC3"/>
                      </a:solidFill>
                    </a:lnB>
                    <a:solidFill>
                      <a:schemeClr val="accent1">
                        <a:alpha val="40000"/>
                      </a:schemeClr>
                    </a:solidFill>
                  </a:tcPr>
                </a:tc>
                <a:tc>
                  <a:txBody>
                    <a:bodyPr/>
                    <a:lstStyle/>
                    <a:p>
                      <a:pPr algn="ctr">
                        <a:defRPr sz="1800"/>
                      </a:pPr>
                      <a:r>
                        <a:rPr sz="2400">
                          <a:sym typeface="Helvetica"/>
                        </a:rPr>
                        <a:t>1/0</a:t>
                      </a:r>
                    </a:p>
                  </a:txBody>
                  <a:tcPr marL="45720" marR="45720" horzOverflow="overflow">
                    <a:lnL>
                      <a:solidFill>
                        <a:srgbClr val="3F6EC3"/>
                      </a:solidFill>
                    </a:lnL>
                    <a:lnR>
                      <a:solidFill>
                        <a:srgbClr val="3F6EC3"/>
                      </a:solidFill>
                    </a:lnR>
                    <a:lnT>
                      <a:solidFill>
                        <a:srgbClr val="3F6EC3"/>
                      </a:solidFill>
                    </a:lnT>
                    <a:lnB>
                      <a:solidFill>
                        <a:srgbClr val="3F6EC3"/>
                      </a:solidFill>
                    </a:lnB>
                    <a:solidFill>
                      <a:schemeClr val="accent1">
                        <a:alpha val="40000"/>
                      </a:schemeClr>
                    </a:solidFill>
                  </a:tcPr>
                </a:tc>
                <a:tc>
                  <a:txBody>
                    <a:bodyPr/>
                    <a:lstStyle/>
                    <a:p>
                      <a:pPr algn="ctr">
                        <a:defRPr sz="1800"/>
                      </a:pPr>
                      <a:r>
                        <a:rPr sz="2400">
                          <a:sym typeface="Helvetica"/>
                        </a:rPr>
                        <a:t>0/0</a:t>
                      </a:r>
                    </a:p>
                  </a:txBody>
                  <a:tcPr marL="45720" marR="45720" horzOverflow="overflow">
                    <a:lnL>
                      <a:solidFill>
                        <a:srgbClr val="3F6EC3"/>
                      </a:solidFill>
                    </a:lnL>
                    <a:lnR>
                      <a:solidFill>
                        <a:srgbClr val="3F6EC3"/>
                      </a:solidFill>
                    </a:lnR>
                    <a:lnT>
                      <a:solidFill>
                        <a:srgbClr val="3F6EC3"/>
                      </a:solidFill>
                    </a:lnT>
                    <a:lnB>
                      <a:solidFill>
                        <a:srgbClr val="3F6EC3"/>
                      </a:solidFill>
                    </a:lnB>
                    <a:solidFill>
                      <a:schemeClr val="accent1">
                        <a:alpha val="40000"/>
                      </a:schemeClr>
                    </a:solidFill>
                  </a:tcPr>
                </a:tc>
                <a:tc>
                  <a:txBody>
                    <a:bodyPr/>
                    <a:lstStyle/>
                    <a:p>
                      <a:pPr algn="ctr">
                        <a:defRPr sz="1800"/>
                      </a:pPr>
                      <a:r>
                        <a:rPr sz="2400">
                          <a:sym typeface="Helvetica"/>
                        </a:rPr>
                        <a:t>0.3/0.3</a:t>
                      </a:r>
                    </a:p>
                  </a:txBody>
                  <a:tcPr marL="45720" marR="45720" horzOverflow="overflow">
                    <a:lnL>
                      <a:solidFill>
                        <a:srgbClr val="3F6EC3"/>
                      </a:solidFill>
                    </a:lnL>
                    <a:lnR>
                      <a:solidFill>
                        <a:srgbClr val="3F6EC3"/>
                      </a:solidFill>
                    </a:lnR>
                    <a:lnT>
                      <a:solidFill>
                        <a:srgbClr val="3F6EC3"/>
                      </a:solidFill>
                    </a:lnT>
                    <a:lnB>
                      <a:solidFill>
                        <a:srgbClr val="3F6EC3"/>
                      </a:solidFill>
                    </a:lnB>
                    <a:solidFill>
                      <a:schemeClr val="accent1">
                        <a:alpha val="40000"/>
                      </a:schemeClr>
                    </a:solidFill>
                  </a:tcPr>
                </a:tc>
                <a:extLst>
                  <a:ext uri="{0D108BD9-81ED-4DB2-BD59-A6C34878D82A}">
                    <a16:rowId xmlns:a16="http://schemas.microsoft.com/office/drawing/2014/main" val="10002"/>
                  </a:ext>
                </a:extLst>
              </a:tr>
              <a:tr h="370840">
                <a:tc>
                  <a:txBody>
                    <a:bodyPr/>
                    <a:lstStyle/>
                    <a:p>
                      <a:pPr algn="ctr">
                        <a:defRPr sz="1800"/>
                      </a:pPr>
                      <a:r>
                        <a:rPr sz="2400">
                          <a:sym typeface="Helvetica"/>
                        </a:rPr>
                        <a:t>漠然</a:t>
                      </a:r>
                    </a:p>
                  </a:txBody>
                  <a:tcPr marL="45720" marR="45720" horzOverflow="overflow">
                    <a:lnL>
                      <a:solidFill>
                        <a:srgbClr val="3F6EC3"/>
                      </a:solidFill>
                    </a:lnL>
                    <a:lnR>
                      <a:solidFill>
                        <a:srgbClr val="3F6EC3"/>
                      </a:solidFill>
                    </a:lnR>
                    <a:lnT>
                      <a:solidFill>
                        <a:srgbClr val="3F6EC3"/>
                      </a:solidFill>
                    </a:lnT>
                    <a:lnB>
                      <a:solidFill>
                        <a:srgbClr val="3F6EC3"/>
                      </a:solidFill>
                    </a:lnB>
                  </a:tcPr>
                </a:tc>
                <a:tc>
                  <a:txBody>
                    <a:bodyPr/>
                    <a:lstStyle/>
                    <a:p>
                      <a:pPr algn="ctr">
                        <a:defRPr sz="1800"/>
                      </a:pPr>
                      <a:r>
                        <a:rPr sz="2400">
                          <a:sym typeface="Helvetica"/>
                        </a:rPr>
                        <a:t>0.3/0.3</a:t>
                      </a:r>
                    </a:p>
                  </a:txBody>
                  <a:tcPr marL="45720" marR="45720" horzOverflow="overflow">
                    <a:lnL>
                      <a:solidFill>
                        <a:srgbClr val="3F6EC3"/>
                      </a:solidFill>
                    </a:lnL>
                    <a:lnR>
                      <a:solidFill>
                        <a:srgbClr val="3F6EC3"/>
                      </a:solidFill>
                    </a:lnR>
                    <a:lnT>
                      <a:solidFill>
                        <a:srgbClr val="3F6EC3"/>
                      </a:solidFill>
                    </a:lnT>
                    <a:lnB>
                      <a:solidFill>
                        <a:srgbClr val="3F6EC3"/>
                      </a:solidFill>
                    </a:lnB>
                  </a:tcPr>
                </a:tc>
                <a:tc>
                  <a:txBody>
                    <a:bodyPr/>
                    <a:lstStyle/>
                    <a:p>
                      <a:pPr algn="ctr">
                        <a:defRPr sz="1800"/>
                      </a:pPr>
                      <a:r>
                        <a:rPr sz="2400">
                          <a:sym typeface="Helvetica"/>
                        </a:rPr>
                        <a:t>0.3/0.3</a:t>
                      </a:r>
                    </a:p>
                  </a:txBody>
                  <a:tcPr marL="45720" marR="45720" horzOverflow="overflow">
                    <a:lnL>
                      <a:solidFill>
                        <a:srgbClr val="3F6EC3"/>
                      </a:solidFill>
                    </a:lnL>
                    <a:lnR>
                      <a:solidFill>
                        <a:srgbClr val="3F6EC3"/>
                      </a:solidFill>
                    </a:lnR>
                    <a:lnT>
                      <a:solidFill>
                        <a:srgbClr val="3F6EC3"/>
                      </a:solidFill>
                    </a:lnT>
                    <a:lnB>
                      <a:solidFill>
                        <a:srgbClr val="3F6EC3"/>
                      </a:solidFill>
                    </a:lnB>
                  </a:tcPr>
                </a:tc>
                <a:tc>
                  <a:txBody>
                    <a:bodyPr/>
                    <a:lstStyle/>
                    <a:p>
                      <a:pPr algn="ctr">
                        <a:defRPr sz="1800"/>
                      </a:pPr>
                      <a:r>
                        <a:rPr sz="2400">
                          <a:sym typeface="Helvetica"/>
                        </a:rPr>
                        <a:t>0.3/0.3</a:t>
                      </a:r>
                    </a:p>
                  </a:txBody>
                  <a:tcPr marL="45720" marR="45720" horzOverflow="overflow">
                    <a:lnL>
                      <a:solidFill>
                        <a:srgbClr val="3F6EC3"/>
                      </a:solidFill>
                    </a:lnL>
                    <a:lnR>
                      <a:solidFill>
                        <a:srgbClr val="3F6EC3"/>
                      </a:solidFill>
                    </a:lnR>
                    <a:lnT>
                      <a:solidFill>
                        <a:srgbClr val="3F6EC3"/>
                      </a:solidFill>
                    </a:lnT>
                    <a:lnB>
                      <a:solidFill>
                        <a:srgbClr val="3F6EC3"/>
                      </a:solidFill>
                    </a:lnB>
                  </a:tcPr>
                </a:tc>
                <a:extLst>
                  <a:ext uri="{0D108BD9-81ED-4DB2-BD59-A6C34878D82A}">
                    <a16:rowId xmlns:a16="http://schemas.microsoft.com/office/drawing/2014/main" val="10003"/>
                  </a:ext>
                </a:extLst>
              </a:tr>
            </a:tbl>
          </a:graphicData>
        </a:graphic>
      </p:graphicFrame>
      <p:grpSp>
        <p:nvGrpSpPr>
          <p:cNvPr id="576" name="矩形 8"/>
          <p:cNvGrpSpPr/>
          <p:nvPr/>
        </p:nvGrpSpPr>
        <p:grpSpPr>
          <a:xfrm>
            <a:off x="817419" y="4263821"/>
            <a:ext cx="10446326" cy="1588036"/>
            <a:chOff x="0" y="0"/>
            <a:chExt cx="10446325" cy="1588035"/>
          </a:xfrm>
        </p:grpSpPr>
        <p:sp>
          <p:nvSpPr>
            <p:cNvPr id="574" name="矩形"/>
            <p:cNvSpPr/>
            <p:nvPr/>
          </p:nvSpPr>
          <p:spPr>
            <a:xfrm>
              <a:off x="0" y="-1"/>
              <a:ext cx="10446326" cy="1588037"/>
            </a:xfrm>
            <a:prstGeom prst="rect">
              <a:avLst/>
            </a:prstGeom>
            <a:solidFill>
              <a:srgbClr val="00561F"/>
            </a:solidFill>
            <a:ln w="12700" cap="flat">
              <a:noFill/>
              <a:miter lim="400000"/>
            </a:ln>
            <a:effectLst/>
          </p:spPr>
          <p:txBody>
            <a:bodyPr wrap="square" lIns="45718" tIns="45718" rIns="45718" bIns="45718" numCol="1" anchor="ctr">
              <a:noAutofit/>
            </a:bodyPr>
            <a:lstStyle/>
            <a:p>
              <a:pPr>
                <a:defRPr sz="2400">
                  <a:solidFill>
                    <a:srgbClr val="FFFFFF"/>
                  </a:solidFill>
                  <a:latin typeface="方正清刻本悦宋简体"/>
                  <a:ea typeface="方正清刻本悦宋简体"/>
                  <a:cs typeface="方正清刻本悦宋简体"/>
                  <a:sym typeface="方正清刻本悦宋简体"/>
                </a:defRPr>
              </a:pPr>
              <a:endParaRPr/>
            </a:p>
          </p:txBody>
        </p:sp>
        <p:sp>
          <p:nvSpPr>
            <p:cNvPr id="575" name="文本"/>
            <p:cNvSpPr txBox="1"/>
            <p:nvPr/>
          </p:nvSpPr>
          <p:spPr>
            <a:xfrm>
              <a:off x="0" y="564148"/>
              <a:ext cx="10446326" cy="4597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2400">
                  <a:solidFill>
                    <a:srgbClr val="FFFFFF"/>
                  </a:solidFill>
                  <a:latin typeface="方正清刻本悦宋简体"/>
                  <a:ea typeface="方正清刻本悦宋简体"/>
                  <a:cs typeface="方正清刻本悦宋简体"/>
                  <a:sym typeface="方正清刻本悦宋简体"/>
                </a:defRPr>
              </a:lvl1pPr>
            </a:lstStyle>
            <a:p>
              <a:r>
                <a:t>       </a:t>
              </a:r>
            </a:p>
          </p:txBody>
        </p:sp>
      </p:grpSp>
      <p:sp>
        <p:nvSpPr>
          <p:cNvPr id="577" name="文本框 4"/>
          <p:cNvSpPr txBox="1"/>
          <p:nvPr/>
        </p:nvSpPr>
        <p:spPr>
          <a:xfrm>
            <a:off x="1068801" y="4344520"/>
            <a:ext cx="9911468" cy="1615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a:solidFill>
                  <a:srgbClr val="FFFFFF"/>
                </a:solidFill>
              </a:defRPr>
            </a:lvl1pPr>
          </a:lstStyle>
          <a:p>
            <a:pPr>
              <a:defRPr>
                <a:latin typeface="方正清刻本悦宋简体"/>
                <a:ea typeface="方正清刻本悦宋简体"/>
                <a:cs typeface="方正清刻本悦宋简体"/>
                <a:sym typeface="方正清刻本悦宋简体"/>
              </a:defRPr>
            </a:pPr>
            <a:r>
              <a:rPr>
                <a:latin typeface="+mn-lt"/>
                <a:ea typeface="+mn-ea"/>
                <a:cs typeface="+mn-cs"/>
                <a:sym typeface="Helvetica"/>
              </a:rPr>
              <a:t>         我们修改了模型的参数，使得合作会得到更高的奖励，但是背叛收获的奖励将没有这么高。在这种情况下模型会出现什么变化？</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73"/>
                                        </p:tgtEl>
                                        <p:attrNameLst>
                                          <p:attrName>style.visibility</p:attrName>
                                        </p:attrNameLst>
                                      </p:cBhvr>
                                      <p:to>
                                        <p:strVal val="visible"/>
                                      </p:to>
                                    </p:set>
                                    <p:animEffect transition="in" filter="fade">
                                      <p:cBhvr>
                                        <p:cTn id="7" dur="500"/>
                                        <p:tgtEl>
                                          <p:spTgt spid="573"/>
                                        </p:tgtEl>
                                      </p:cBhvr>
                                    </p:animEffect>
                                  </p:childTnLst>
                                </p:cTn>
                              </p:par>
                            </p:childTnLst>
                          </p:cTn>
                        </p:par>
                        <p:par>
                          <p:cTn id="8" fill="hold">
                            <p:stCondLst>
                              <p:cond delay="500"/>
                            </p:stCondLst>
                            <p:childTnLst>
                              <p:par>
                                <p:cTn id="9" presetID="10" presetClass="entr" fill="hold" grpId="2" nodeType="afterEffect">
                                  <p:stCondLst>
                                    <p:cond delay="0"/>
                                  </p:stCondLst>
                                  <p:iterate>
                                    <p:tmAbs val="0"/>
                                  </p:iterate>
                                  <p:childTnLst>
                                    <p:set>
                                      <p:cBhvr>
                                        <p:cTn id="10" fill="hold"/>
                                        <p:tgtEl>
                                          <p:spTgt spid="576"/>
                                        </p:tgtEl>
                                        <p:attrNameLst>
                                          <p:attrName>style.visibility</p:attrName>
                                        </p:attrNameLst>
                                      </p:cBhvr>
                                      <p:to>
                                        <p:strVal val="visible"/>
                                      </p:to>
                                    </p:set>
                                    <p:animEffect transition="in" filter="fade">
                                      <p:cBhvr>
                                        <p:cTn id="11" dur="500"/>
                                        <p:tgtEl>
                                          <p:spTgt spid="576"/>
                                        </p:tgtEl>
                                      </p:cBhvr>
                                    </p:animEffect>
                                  </p:childTnLst>
                                </p:cTn>
                              </p:par>
                            </p:childTnLst>
                          </p:cTn>
                        </p:par>
                        <p:par>
                          <p:cTn id="12" fill="hold">
                            <p:stCondLst>
                              <p:cond delay="1000"/>
                            </p:stCondLst>
                            <p:childTnLst>
                              <p:par>
                                <p:cTn id="13" presetID="10" presetClass="entr" fill="hold" grpId="3" nodeType="afterEffect">
                                  <p:stCondLst>
                                    <p:cond delay="0"/>
                                  </p:stCondLst>
                                  <p:iterate>
                                    <p:tmAbs val="0"/>
                                  </p:iterate>
                                  <p:childTnLst>
                                    <p:set>
                                      <p:cBhvr>
                                        <p:cTn id="14" fill="hold"/>
                                        <p:tgtEl>
                                          <p:spTgt spid="577"/>
                                        </p:tgtEl>
                                        <p:attrNameLst>
                                          <p:attrName>style.visibility</p:attrName>
                                        </p:attrNameLst>
                                      </p:cBhvr>
                                      <p:to>
                                        <p:strVal val="visible"/>
                                      </p:to>
                                    </p:set>
                                    <p:animEffect transition="in" filter="fade">
                                      <p:cBhvr>
                                        <p:cTn id="15" dur="5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 grpId="1" animBg="1" advAuto="0"/>
      <p:bldP spid="576" grpId="2" animBg="1" advAuto="0"/>
      <p:bldP spid="577" grpId="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pic>
        <p:nvPicPr>
          <p:cNvPr id="580" name="图片 46" descr="图片 46"/>
          <p:cNvPicPr>
            <a:picLocks noChangeAspect="1"/>
          </p:cNvPicPr>
          <p:nvPr/>
        </p:nvPicPr>
        <p:blipFill>
          <a:blip r:embed="rId3">
            <a:alphaModFix amt="35000"/>
          </a:blip>
          <a:stretch>
            <a:fillRect/>
          </a:stretch>
        </p:blipFill>
        <p:spPr>
          <a:xfrm>
            <a:off x="5256174" y="6124418"/>
            <a:ext cx="1679652" cy="733582"/>
          </a:xfrm>
          <a:prstGeom prst="rect">
            <a:avLst/>
          </a:prstGeom>
          <a:ln w="12700">
            <a:miter lim="400000"/>
          </a:ln>
        </p:spPr>
      </p:pic>
      <p:sp>
        <p:nvSpPr>
          <p:cNvPr id="581" name="文本框 1"/>
          <p:cNvSpPr txBox="1"/>
          <p:nvPr/>
        </p:nvSpPr>
        <p:spPr>
          <a:xfrm>
            <a:off x="437288" y="1092305"/>
            <a:ext cx="3502945"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格子网络</a:t>
            </a:r>
          </a:p>
        </p:txBody>
      </p:sp>
      <p:sp>
        <p:nvSpPr>
          <p:cNvPr id="582" name="文本框 2"/>
          <p:cNvSpPr txBox="1"/>
          <p:nvPr/>
        </p:nvSpPr>
        <p:spPr>
          <a:xfrm>
            <a:off x="152759" y="1923527"/>
            <a:ext cx="3759433" cy="4860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5750" indent="-285750">
              <a:lnSpc>
                <a:spcPct val="150000"/>
              </a:lnSpc>
              <a:buSzPct val="100000"/>
              <a:buFont typeface="Arial"/>
              <a:buChar char="•"/>
              <a:defRPr sz="2400">
                <a:latin typeface="+mj-lt"/>
                <a:ea typeface="+mj-ea"/>
                <a:cs typeface="+mj-cs"/>
                <a:sym typeface="等线"/>
              </a:defRPr>
            </a:pPr>
            <a:r>
              <a:t>博弈者数量：200*200</a:t>
            </a:r>
          </a:p>
          <a:p>
            <a:pPr marL="285750" indent="-285750">
              <a:lnSpc>
                <a:spcPct val="150000"/>
              </a:lnSpc>
              <a:buSzPct val="100000"/>
              <a:buFont typeface="Arial"/>
              <a:buChar char="•"/>
              <a:defRPr sz="2400">
                <a:latin typeface="+mj-lt"/>
                <a:ea typeface="+mj-ea"/>
                <a:cs typeface="+mj-cs"/>
                <a:sym typeface="等线"/>
              </a:defRPr>
            </a:pPr>
            <a:r>
              <a:t>博弈奖惩情况：</a:t>
            </a:r>
          </a:p>
          <a:p>
            <a:pPr>
              <a:lnSpc>
                <a:spcPct val="150000"/>
              </a:lnSpc>
              <a:defRPr sz="2400"/>
            </a:pPr>
            <a:r>
              <a:t>	</a:t>
            </a:r>
            <a:r>
              <a:rPr>
                <a:latin typeface="+mj-lt"/>
                <a:ea typeface="+mj-ea"/>
                <a:cs typeface="+mj-cs"/>
                <a:sym typeface="等线"/>
              </a:rPr>
              <a:t>合作/合作（1.2）</a:t>
            </a:r>
          </a:p>
          <a:p>
            <a:pPr>
              <a:lnSpc>
                <a:spcPct val="150000"/>
              </a:lnSpc>
              <a:defRPr sz="2400">
                <a:latin typeface="+mj-lt"/>
                <a:ea typeface="+mj-ea"/>
                <a:cs typeface="+mj-cs"/>
                <a:sym typeface="等线"/>
              </a:defRPr>
            </a:pPr>
            <a:r>
              <a:t>	合作/背叛（0）</a:t>
            </a:r>
          </a:p>
          <a:p>
            <a:pPr>
              <a:lnSpc>
                <a:spcPct val="150000"/>
              </a:lnSpc>
              <a:defRPr sz="2400">
                <a:latin typeface="+mj-lt"/>
                <a:ea typeface="+mj-ea"/>
                <a:cs typeface="+mj-cs"/>
                <a:sym typeface="等线"/>
              </a:defRPr>
            </a:pPr>
            <a:r>
              <a:t>	背叛/合作（1）</a:t>
            </a:r>
          </a:p>
          <a:p>
            <a:pPr>
              <a:lnSpc>
                <a:spcPct val="150000"/>
              </a:lnSpc>
              <a:defRPr sz="2400">
                <a:latin typeface="+mj-lt"/>
                <a:ea typeface="+mj-ea"/>
                <a:cs typeface="+mj-cs"/>
                <a:sym typeface="等线"/>
              </a:defRPr>
            </a:pPr>
            <a:r>
              <a:t>	漠然/任何（0.3）</a:t>
            </a:r>
          </a:p>
          <a:p>
            <a:pPr>
              <a:lnSpc>
                <a:spcPct val="150000"/>
              </a:lnSpc>
              <a:defRPr sz="2400">
                <a:latin typeface="+mj-lt"/>
                <a:ea typeface="+mj-ea"/>
                <a:cs typeface="+mj-cs"/>
                <a:sym typeface="等线"/>
              </a:defRPr>
            </a:pPr>
            <a:r>
              <a:t>	任何/漠然（0.3）</a:t>
            </a:r>
          </a:p>
        </p:txBody>
      </p:sp>
      <p:pic>
        <p:nvPicPr>
          <p:cNvPr id="583" name="图片 12" descr="图片 12"/>
          <p:cNvPicPr>
            <a:picLocks noChangeAspect="1"/>
          </p:cNvPicPr>
          <p:nvPr/>
        </p:nvPicPr>
        <p:blipFill>
          <a:blip r:embed="rId4"/>
          <a:stretch>
            <a:fillRect/>
          </a:stretch>
        </p:blipFill>
        <p:spPr>
          <a:xfrm>
            <a:off x="3655984" y="1236054"/>
            <a:ext cx="3851564" cy="2061561"/>
          </a:xfrm>
          <a:prstGeom prst="rect">
            <a:avLst/>
          </a:prstGeom>
          <a:ln w="12700">
            <a:miter lim="400000"/>
          </a:ln>
        </p:spPr>
      </p:pic>
      <p:pic>
        <p:nvPicPr>
          <p:cNvPr id="584" name="图片 14" descr="图片 14"/>
          <p:cNvPicPr>
            <a:picLocks noChangeAspect="1"/>
          </p:cNvPicPr>
          <p:nvPr/>
        </p:nvPicPr>
        <p:blipFill>
          <a:blip r:embed="rId5"/>
          <a:stretch>
            <a:fillRect/>
          </a:stretch>
        </p:blipFill>
        <p:spPr>
          <a:xfrm>
            <a:off x="7730249" y="1077855"/>
            <a:ext cx="4141639" cy="2315542"/>
          </a:xfrm>
          <a:prstGeom prst="rect">
            <a:avLst/>
          </a:prstGeom>
          <a:ln w="12700">
            <a:miter lim="400000"/>
          </a:ln>
        </p:spPr>
      </p:pic>
      <p:sp>
        <p:nvSpPr>
          <p:cNvPr id="585" name="文本框 21"/>
          <p:cNvSpPr txBox="1"/>
          <p:nvPr/>
        </p:nvSpPr>
        <p:spPr>
          <a:xfrm>
            <a:off x="5879243" y="779136"/>
            <a:ext cx="3921827"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mj-lt"/>
                <a:ea typeface="+mj-ea"/>
                <a:cs typeface="+mj-cs"/>
                <a:sym typeface="等线"/>
              </a:defRPr>
            </a:lvl1pPr>
          </a:lstStyle>
          <a:p>
            <a:r>
              <a:t>原参数（根据期望收益学习）</a:t>
            </a:r>
          </a:p>
        </p:txBody>
      </p:sp>
      <p:pic>
        <p:nvPicPr>
          <p:cNvPr id="586" name="图片 4" descr="图片 4"/>
          <p:cNvPicPr>
            <a:picLocks noChangeAspect="1"/>
          </p:cNvPicPr>
          <p:nvPr/>
        </p:nvPicPr>
        <p:blipFill>
          <a:blip r:embed="rId6"/>
          <a:stretch>
            <a:fillRect/>
          </a:stretch>
        </p:blipFill>
        <p:spPr>
          <a:xfrm>
            <a:off x="3664527" y="3653170"/>
            <a:ext cx="3851566" cy="2162118"/>
          </a:xfrm>
          <a:prstGeom prst="rect">
            <a:avLst/>
          </a:prstGeom>
          <a:ln w="12700">
            <a:miter lim="400000"/>
          </a:ln>
        </p:spPr>
      </p:pic>
      <p:pic>
        <p:nvPicPr>
          <p:cNvPr id="587" name="图片 8" descr="图片 8"/>
          <p:cNvPicPr>
            <a:picLocks noChangeAspect="1"/>
          </p:cNvPicPr>
          <p:nvPr/>
        </p:nvPicPr>
        <p:blipFill>
          <a:blip r:embed="rId7"/>
          <a:stretch>
            <a:fillRect/>
          </a:stretch>
        </p:blipFill>
        <p:spPr>
          <a:xfrm>
            <a:off x="7730250" y="3649400"/>
            <a:ext cx="4141639" cy="2225136"/>
          </a:xfrm>
          <a:prstGeom prst="rect">
            <a:avLst/>
          </a:prstGeom>
          <a:ln w="12700">
            <a:miter lim="400000"/>
          </a:ln>
        </p:spPr>
      </p:pic>
      <p:sp>
        <p:nvSpPr>
          <p:cNvPr id="588" name="文本框 9"/>
          <p:cNvSpPr txBox="1"/>
          <p:nvPr/>
        </p:nvSpPr>
        <p:spPr>
          <a:xfrm>
            <a:off x="5836696" y="3352481"/>
            <a:ext cx="3921827"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mj-lt"/>
                <a:ea typeface="+mj-ea"/>
                <a:cs typeface="+mj-cs"/>
                <a:sym typeface="等线"/>
              </a:defRPr>
            </a:lvl1pPr>
          </a:lstStyle>
          <a:p>
            <a:r>
              <a:t>更改参数（根据期望收益学习）</a:t>
            </a:r>
          </a:p>
        </p:txBody>
      </p:sp>
      <p:sp>
        <p:nvSpPr>
          <p:cNvPr id="589" name="文本框 1"/>
          <p:cNvSpPr txBox="1"/>
          <p:nvPr/>
        </p:nvSpPr>
        <p:spPr>
          <a:xfrm>
            <a:off x="437288" y="568789"/>
            <a:ext cx="1595188"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参数改变</a:t>
            </a:r>
          </a:p>
        </p:txBody>
      </p:sp>
      <p:pic>
        <p:nvPicPr>
          <p:cNvPr id="590" name="椭圆形 椭圆形" descr="椭圆形 椭圆形"/>
          <p:cNvPicPr>
            <a:picLocks noChangeAspect="1"/>
          </p:cNvPicPr>
          <p:nvPr/>
        </p:nvPicPr>
        <p:blipFill>
          <a:blip r:embed="rId8"/>
          <a:stretch>
            <a:fillRect/>
          </a:stretch>
        </p:blipFill>
        <p:spPr>
          <a:xfrm rot="16200000">
            <a:off x="10032556" y="2756897"/>
            <a:ext cx="377066" cy="1929828"/>
          </a:xfrm>
          <a:prstGeom prst="rect">
            <a:avLst/>
          </a:prstGeom>
          <a:ln w="12700">
            <a:miter lim="400000"/>
          </a:ln>
        </p:spPr>
      </p:pic>
      <p:sp>
        <p:nvSpPr>
          <p:cNvPr id="591" name="文本框 19"/>
          <p:cNvSpPr txBox="1"/>
          <p:nvPr/>
        </p:nvSpPr>
        <p:spPr>
          <a:xfrm>
            <a:off x="9138849" y="4169871"/>
            <a:ext cx="2333152"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latin typeface="+mj-lt"/>
                <a:ea typeface="+mj-ea"/>
                <a:cs typeface="+mj-cs"/>
                <a:sym typeface="等线"/>
              </a:defRPr>
            </a:lvl1pPr>
          </a:lstStyle>
          <a:p>
            <a:r>
              <a:t>大家太社会友好了！</a:t>
            </a:r>
          </a:p>
        </p:txBody>
      </p:sp>
      <p:pic>
        <p:nvPicPr>
          <p:cNvPr id="592" name="椭圆形 椭圆形" descr="椭圆形 椭圆形"/>
          <p:cNvPicPr>
            <a:picLocks noChangeAspect="1"/>
          </p:cNvPicPr>
          <p:nvPr/>
        </p:nvPicPr>
        <p:blipFill>
          <a:blip r:embed="rId8"/>
          <a:stretch>
            <a:fillRect/>
          </a:stretch>
        </p:blipFill>
        <p:spPr>
          <a:xfrm rot="16200000">
            <a:off x="5256584" y="2970254"/>
            <a:ext cx="804835" cy="2077817"/>
          </a:xfrm>
          <a:prstGeom prst="rect">
            <a:avLst/>
          </a:prstGeom>
          <a:ln w="12700">
            <a:miter lim="400000"/>
          </a:ln>
        </p:spPr>
      </p:pic>
      <p:sp>
        <p:nvSpPr>
          <p:cNvPr id="593" name="文本框 23"/>
          <p:cNvSpPr txBox="1"/>
          <p:nvPr/>
        </p:nvSpPr>
        <p:spPr>
          <a:xfrm>
            <a:off x="4674506" y="4539201"/>
            <a:ext cx="1693051" cy="726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a:latin typeface="+mj-lt"/>
                <a:ea typeface="+mj-ea"/>
                <a:cs typeface="+mj-cs"/>
                <a:sym typeface="等线"/>
              </a:defRPr>
            </a:pPr>
            <a:r>
              <a:t>绝对的高收益！</a:t>
            </a:r>
          </a:p>
          <a:p>
            <a:pPr>
              <a:defRPr>
                <a:latin typeface="+mj-lt"/>
                <a:ea typeface="+mj-ea"/>
                <a:cs typeface="+mj-cs"/>
                <a:sym typeface="等线"/>
              </a:defRPr>
            </a:pPr>
            <a:r>
              <a:t>绝佳的感染力！</a:t>
            </a:r>
          </a:p>
        </p:txBody>
      </p:sp>
      <p:grpSp>
        <p:nvGrpSpPr>
          <p:cNvPr id="596" name="对话气泡: 圆角矩形 25"/>
          <p:cNvGrpSpPr/>
          <p:nvPr/>
        </p:nvGrpSpPr>
        <p:grpSpPr>
          <a:xfrm>
            <a:off x="2627585" y="562482"/>
            <a:ext cx="3121132" cy="1605391"/>
            <a:chOff x="0" y="0"/>
            <a:chExt cx="3121131" cy="1605389"/>
          </a:xfrm>
        </p:grpSpPr>
        <p:sp>
          <p:nvSpPr>
            <p:cNvPr id="594" name="形状"/>
            <p:cNvSpPr/>
            <p:nvPr/>
          </p:nvSpPr>
          <p:spPr>
            <a:xfrm>
              <a:off x="0" y="9723"/>
              <a:ext cx="3121132" cy="1595667"/>
            </a:xfrm>
            <a:custGeom>
              <a:avLst/>
              <a:gdLst/>
              <a:ahLst/>
              <a:cxnLst>
                <a:cxn ang="0">
                  <a:pos x="wd2" y="hd2"/>
                </a:cxn>
                <a:cxn ang="5400000">
                  <a:pos x="wd2" y="hd2"/>
                </a:cxn>
                <a:cxn ang="10800000">
                  <a:pos x="wd2" y="hd2"/>
                </a:cxn>
                <a:cxn ang="16200000">
                  <a:pos x="wd2" y="hd2"/>
                </a:cxn>
              </a:cxnLst>
              <a:rect l="0" t="0" r="r" b="b"/>
              <a:pathLst>
                <a:path w="21600" h="21600" extrusionOk="0">
                  <a:moveTo>
                    <a:pt x="0" y="1767"/>
                  </a:moveTo>
                  <a:cubicBezTo>
                    <a:pt x="0" y="791"/>
                    <a:pt x="404" y="0"/>
                    <a:pt x="903" y="0"/>
                  </a:cubicBezTo>
                  <a:lnTo>
                    <a:pt x="11923" y="0"/>
                  </a:lnTo>
                  <a:lnTo>
                    <a:pt x="19536" y="0"/>
                  </a:lnTo>
                  <a:cubicBezTo>
                    <a:pt x="20035" y="0"/>
                    <a:pt x="20439" y="791"/>
                    <a:pt x="20439" y="1767"/>
                  </a:cubicBezTo>
                  <a:lnTo>
                    <a:pt x="20439" y="8835"/>
                  </a:lnTo>
                  <a:cubicBezTo>
                    <a:pt x="20439" y="9811"/>
                    <a:pt x="20035" y="10602"/>
                    <a:pt x="19536" y="10602"/>
                  </a:cubicBezTo>
                  <a:lnTo>
                    <a:pt x="17033" y="10602"/>
                  </a:lnTo>
                  <a:lnTo>
                    <a:pt x="21600" y="21600"/>
                  </a:lnTo>
                  <a:lnTo>
                    <a:pt x="11923" y="10602"/>
                  </a:lnTo>
                  <a:lnTo>
                    <a:pt x="903" y="10602"/>
                  </a:lnTo>
                  <a:cubicBezTo>
                    <a:pt x="404" y="10602"/>
                    <a:pt x="0" y="9811"/>
                    <a:pt x="0" y="8835"/>
                  </a:cubicBezTo>
                  <a:lnTo>
                    <a:pt x="0" y="8835"/>
                  </a:lnTo>
                  <a:lnTo>
                    <a:pt x="0" y="6184"/>
                  </a:lnTo>
                  <a:close/>
                </a:path>
              </a:pathLst>
            </a:cu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95" name="为什么平均收益总是达不到平均期望收益？"/>
            <p:cNvSpPr txBox="1"/>
            <p:nvPr/>
          </p:nvSpPr>
          <p:spPr>
            <a:xfrm>
              <a:off x="44581" y="0"/>
              <a:ext cx="2864244" cy="802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2000">
                  <a:latin typeface="+mj-lt"/>
                  <a:ea typeface="+mj-ea"/>
                  <a:cs typeface="+mj-cs"/>
                  <a:sym typeface="等线"/>
                </a:defRPr>
              </a:lvl1pPr>
            </a:lstStyle>
            <a:p>
              <a:r>
                <a:t>为什么平均收益总是达不到平均期望收益？</a:t>
              </a:r>
            </a:p>
          </p:txBody>
        </p:sp>
      </p:grpSp>
      <p:grpSp>
        <p:nvGrpSpPr>
          <p:cNvPr id="599" name="对话气泡: 圆角矩形 26"/>
          <p:cNvGrpSpPr/>
          <p:nvPr/>
        </p:nvGrpSpPr>
        <p:grpSpPr>
          <a:xfrm>
            <a:off x="2463527" y="4055837"/>
            <a:ext cx="3541549" cy="2819427"/>
            <a:chOff x="0" y="0"/>
            <a:chExt cx="3541548" cy="2819426"/>
          </a:xfrm>
        </p:grpSpPr>
        <p:sp>
          <p:nvSpPr>
            <p:cNvPr id="597" name="形状"/>
            <p:cNvSpPr/>
            <p:nvPr/>
          </p:nvSpPr>
          <p:spPr>
            <a:xfrm>
              <a:off x="0" y="0"/>
              <a:ext cx="3541549" cy="2802163"/>
            </a:xfrm>
            <a:custGeom>
              <a:avLst/>
              <a:gdLst/>
              <a:ahLst/>
              <a:cxnLst>
                <a:cxn ang="0">
                  <a:pos x="wd2" y="hd2"/>
                </a:cxn>
                <a:cxn ang="5400000">
                  <a:pos x="wd2" y="hd2"/>
                </a:cxn>
                <a:cxn ang="10800000">
                  <a:pos x="wd2" y="hd2"/>
                </a:cxn>
                <a:cxn ang="16200000">
                  <a:pos x="wd2" y="hd2"/>
                </a:cxn>
              </a:cxnLst>
              <a:rect l="0" t="0" r="r" b="b"/>
              <a:pathLst>
                <a:path w="21600" h="21600" extrusionOk="0">
                  <a:moveTo>
                    <a:pt x="0" y="14382"/>
                  </a:moveTo>
                  <a:cubicBezTo>
                    <a:pt x="0" y="13584"/>
                    <a:pt x="511" y="12938"/>
                    <a:pt x="1142" y="12938"/>
                  </a:cubicBezTo>
                  <a:lnTo>
                    <a:pt x="10508" y="12938"/>
                  </a:lnTo>
                  <a:lnTo>
                    <a:pt x="21600" y="0"/>
                  </a:lnTo>
                  <a:lnTo>
                    <a:pt x="15011" y="12938"/>
                  </a:lnTo>
                  <a:lnTo>
                    <a:pt x="16871" y="12938"/>
                  </a:lnTo>
                  <a:cubicBezTo>
                    <a:pt x="17501" y="12938"/>
                    <a:pt x="18013" y="13584"/>
                    <a:pt x="18013" y="14382"/>
                  </a:cubicBezTo>
                  <a:lnTo>
                    <a:pt x="18013" y="14382"/>
                  </a:lnTo>
                  <a:lnTo>
                    <a:pt x="18013" y="20156"/>
                  </a:lnTo>
                  <a:cubicBezTo>
                    <a:pt x="18013" y="20954"/>
                    <a:pt x="17501" y="21600"/>
                    <a:pt x="16871" y="21600"/>
                  </a:cubicBezTo>
                  <a:lnTo>
                    <a:pt x="1142" y="21600"/>
                  </a:lnTo>
                  <a:cubicBezTo>
                    <a:pt x="511" y="21600"/>
                    <a:pt x="0" y="20954"/>
                    <a:pt x="0" y="20156"/>
                  </a:cubicBezTo>
                  <a:lnTo>
                    <a:pt x="0" y="14382"/>
                  </a:lnTo>
                  <a:close/>
                </a:path>
              </a:pathLst>
            </a:custGeom>
            <a:solidFill>
              <a:srgbClr val="FFFFFF"/>
            </a:solidFill>
            <a:ln w="12700" cap="flat">
              <a:solidFill>
                <a:schemeClr val="accent1"/>
              </a:solidFill>
              <a:prstDash val="solid"/>
              <a:miter lim="800000"/>
            </a:ln>
            <a:effectLst/>
          </p:spPr>
          <p:txBody>
            <a:bodyPr wrap="square" lIns="45718" tIns="45718" rIns="45718" bIns="45718" numCol="1" anchor="ctr">
              <a:noAutofit/>
            </a:bodyPr>
            <a:lstStyle/>
            <a:p>
              <a:endParaRPr/>
            </a:p>
          </p:txBody>
        </p:sp>
        <p:sp>
          <p:nvSpPr>
            <p:cNvPr id="598" name="原来不是程序编错了，而是要从参数选取的角度来思考。"/>
            <p:cNvSpPr txBox="1"/>
            <p:nvPr/>
          </p:nvSpPr>
          <p:spPr>
            <a:xfrm>
              <a:off x="61205" y="1661188"/>
              <a:ext cx="2830998" cy="11582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defRPr sz="2000">
                  <a:latin typeface="+mj-lt"/>
                  <a:ea typeface="+mj-ea"/>
                  <a:cs typeface="+mj-cs"/>
                  <a:sym typeface="等线"/>
                </a:defRPr>
              </a:lvl1pPr>
            </a:lstStyle>
            <a:p>
              <a:r>
                <a:t>原来不是程序编错了，而是要从参数选取的角度来思考。</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82"/>
                                        </p:tgtEl>
                                        <p:attrNameLst>
                                          <p:attrName>style.visibility</p:attrName>
                                        </p:attrNameLst>
                                      </p:cBhvr>
                                      <p:to>
                                        <p:strVal val="visible"/>
                                      </p:to>
                                    </p:set>
                                    <p:animEffect transition="in" filter="fade">
                                      <p:cBhvr>
                                        <p:cTn id="7" dur="500"/>
                                        <p:tgtEl>
                                          <p:spTgt spid="5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588"/>
                                        </p:tgtEl>
                                        <p:attrNameLst>
                                          <p:attrName>style.visibility</p:attrName>
                                        </p:attrNameLst>
                                      </p:cBhvr>
                                      <p:to>
                                        <p:strVal val="visible"/>
                                      </p:to>
                                    </p:set>
                                    <p:animEffect transition="in" filter="fade">
                                      <p:cBhvr>
                                        <p:cTn id="12" dur="500"/>
                                        <p:tgtEl>
                                          <p:spTgt spid="588"/>
                                        </p:tgtEl>
                                      </p:cBhvr>
                                    </p:animEffect>
                                  </p:childTnLst>
                                </p:cTn>
                              </p:par>
                            </p:childTnLst>
                          </p:cTn>
                        </p:par>
                        <p:par>
                          <p:cTn id="13" fill="hold">
                            <p:stCondLst>
                              <p:cond delay="500"/>
                            </p:stCondLst>
                            <p:childTnLst>
                              <p:par>
                                <p:cTn id="14" presetID="10" presetClass="entr" fill="hold" grpId="3" nodeType="afterEffect">
                                  <p:stCondLst>
                                    <p:cond delay="0"/>
                                  </p:stCondLst>
                                  <p:iterate>
                                    <p:tmAbs val="0"/>
                                  </p:iterate>
                                  <p:childTnLst>
                                    <p:set>
                                      <p:cBhvr>
                                        <p:cTn id="15" fill="hold"/>
                                        <p:tgtEl>
                                          <p:spTgt spid="583"/>
                                        </p:tgtEl>
                                        <p:attrNameLst>
                                          <p:attrName>style.visibility</p:attrName>
                                        </p:attrNameLst>
                                      </p:cBhvr>
                                      <p:to>
                                        <p:strVal val="visible"/>
                                      </p:to>
                                    </p:set>
                                    <p:animEffect transition="in" filter="fade">
                                      <p:cBhvr>
                                        <p:cTn id="16" dur="500"/>
                                        <p:tgtEl>
                                          <p:spTgt spid="583"/>
                                        </p:tgtEl>
                                      </p:cBhvr>
                                    </p:animEffect>
                                  </p:childTnLst>
                                </p:cTn>
                              </p:par>
                            </p:childTnLst>
                          </p:cTn>
                        </p:par>
                        <p:par>
                          <p:cTn id="17" fill="hold">
                            <p:stCondLst>
                              <p:cond delay="1000"/>
                            </p:stCondLst>
                            <p:childTnLst>
                              <p:par>
                                <p:cTn id="18" presetID="10" presetClass="entr" fill="hold" grpId="4" nodeType="afterEffect">
                                  <p:stCondLst>
                                    <p:cond delay="0"/>
                                  </p:stCondLst>
                                  <p:iterate>
                                    <p:tmAbs val="0"/>
                                  </p:iterate>
                                  <p:childTnLst>
                                    <p:set>
                                      <p:cBhvr>
                                        <p:cTn id="19" fill="hold"/>
                                        <p:tgtEl>
                                          <p:spTgt spid="584"/>
                                        </p:tgtEl>
                                        <p:attrNameLst>
                                          <p:attrName>style.visibility</p:attrName>
                                        </p:attrNameLst>
                                      </p:cBhvr>
                                      <p:to>
                                        <p:strVal val="visible"/>
                                      </p:to>
                                    </p:set>
                                    <p:animEffect transition="in" filter="fade">
                                      <p:cBhvr>
                                        <p:cTn id="20" dur="500"/>
                                        <p:tgtEl>
                                          <p:spTgt spid="584"/>
                                        </p:tgtEl>
                                      </p:cBhvr>
                                    </p:animEffect>
                                  </p:childTnLst>
                                </p:cTn>
                              </p:par>
                            </p:childTnLst>
                          </p:cTn>
                        </p:par>
                        <p:par>
                          <p:cTn id="21" fill="hold">
                            <p:stCondLst>
                              <p:cond delay="1500"/>
                            </p:stCondLst>
                            <p:childTnLst>
                              <p:par>
                                <p:cTn id="22" presetID="10" presetClass="entr" fill="hold" grpId="5" nodeType="afterEffect">
                                  <p:stCondLst>
                                    <p:cond delay="0"/>
                                  </p:stCondLst>
                                  <p:iterate>
                                    <p:tmAbs val="0"/>
                                  </p:iterate>
                                  <p:childTnLst>
                                    <p:set>
                                      <p:cBhvr>
                                        <p:cTn id="23" fill="hold"/>
                                        <p:tgtEl>
                                          <p:spTgt spid="585"/>
                                        </p:tgtEl>
                                        <p:attrNameLst>
                                          <p:attrName>style.visibility</p:attrName>
                                        </p:attrNameLst>
                                      </p:cBhvr>
                                      <p:to>
                                        <p:strVal val="visible"/>
                                      </p:to>
                                    </p:set>
                                    <p:animEffect transition="in" filter="fade">
                                      <p:cBhvr>
                                        <p:cTn id="24" dur="500"/>
                                        <p:tgtEl>
                                          <p:spTgt spid="585"/>
                                        </p:tgtEl>
                                      </p:cBhvr>
                                    </p:animEffect>
                                  </p:childTnLst>
                                </p:cTn>
                              </p:par>
                            </p:childTnLst>
                          </p:cTn>
                        </p:par>
                        <p:par>
                          <p:cTn id="25" fill="hold">
                            <p:stCondLst>
                              <p:cond delay="2000"/>
                            </p:stCondLst>
                            <p:childTnLst>
                              <p:par>
                                <p:cTn id="26" presetID="10" presetClass="entr" fill="hold" grpId="6" nodeType="afterEffect">
                                  <p:stCondLst>
                                    <p:cond delay="0"/>
                                  </p:stCondLst>
                                  <p:iterate>
                                    <p:tmAbs val="0"/>
                                  </p:iterate>
                                  <p:childTnLst>
                                    <p:set>
                                      <p:cBhvr>
                                        <p:cTn id="27" fill="hold"/>
                                        <p:tgtEl>
                                          <p:spTgt spid="586"/>
                                        </p:tgtEl>
                                        <p:attrNameLst>
                                          <p:attrName>style.visibility</p:attrName>
                                        </p:attrNameLst>
                                      </p:cBhvr>
                                      <p:to>
                                        <p:strVal val="visible"/>
                                      </p:to>
                                    </p:set>
                                    <p:animEffect transition="in" filter="fade">
                                      <p:cBhvr>
                                        <p:cTn id="28" dur="500"/>
                                        <p:tgtEl>
                                          <p:spTgt spid="586"/>
                                        </p:tgtEl>
                                      </p:cBhvr>
                                    </p:animEffect>
                                  </p:childTnLst>
                                </p:cTn>
                              </p:par>
                            </p:childTnLst>
                          </p:cTn>
                        </p:par>
                        <p:par>
                          <p:cTn id="29" fill="hold">
                            <p:stCondLst>
                              <p:cond delay="2500"/>
                            </p:stCondLst>
                            <p:childTnLst>
                              <p:par>
                                <p:cTn id="30" presetID="10" presetClass="entr" fill="hold" grpId="7" nodeType="afterEffect">
                                  <p:stCondLst>
                                    <p:cond delay="0"/>
                                  </p:stCondLst>
                                  <p:iterate>
                                    <p:tmAbs val="0"/>
                                  </p:iterate>
                                  <p:childTnLst>
                                    <p:set>
                                      <p:cBhvr>
                                        <p:cTn id="31" fill="hold"/>
                                        <p:tgtEl>
                                          <p:spTgt spid="587"/>
                                        </p:tgtEl>
                                        <p:attrNameLst>
                                          <p:attrName>style.visibility</p:attrName>
                                        </p:attrNameLst>
                                      </p:cBhvr>
                                      <p:to>
                                        <p:strVal val="visible"/>
                                      </p:to>
                                    </p:set>
                                    <p:animEffect transition="in" filter="fade">
                                      <p:cBhvr>
                                        <p:cTn id="32" dur="500"/>
                                        <p:tgtEl>
                                          <p:spTgt spid="58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grpId="8" nodeType="clickEffect">
                                  <p:stCondLst>
                                    <p:cond delay="0"/>
                                  </p:stCondLst>
                                  <p:iterate>
                                    <p:tmAbs val="0"/>
                                  </p:iterate>
                                  <p:childTnLst>
                                    <p:set>
                                      <p:cBhvr>
                                        <p:cTn id="36" fill="hold"/>
                                        <p:tgtEl>
                                          <p:spTgt spid="590"/>
                                        </p:tgtEl>
                                        <p:attrNameLst>
                                          <p:attrName>style.visibility</p:attrName>
                                        </p:attrNameLst>
                                      </p:cBhvr>
                                      <p:to>
                                        <p:strVal val="visible"/>
                                      </p:to>
                                    </p:set>
                                    <p:animEffect transition="in" filter="fade">
                                      <p:cBhvr>
                                        <p:cTn id="37" dur="500"/>
                                        <p:tgtEl>
                                          <p:spTgt spid="59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grpId="9" nodeType="clickEffect">
                                  <p:stCondLst>
                                    <p:cond delay="0"/>
                                  </p:stCondLst>
                                  <p:iterate>
                                    <p:tmAbs val="0"/>
                                  </p:iterate>
                                  <p:childTnLst>
                                    <p:set>
                                      <p:cBhvr>
                                        <p:cTn id="41" fill="hold"/>
                                        <p:tgtEl>
                                          <p:spTgt spid="591"/>
                                        </p:tgtEl>
                                        <p:attrNameLst>
                                          <p:attrName>style.visibility</p:attrName>
                                        </p:attrNameLst>
                                      </p:cBhvr>
                                      <p:to>
                                        <p:strVal val="visible"/>
                                      </p:to>
                                    </p:set>
                                    <p:animEffect transition="in" filter="fade">
                                      <p:cBhvr>
                                        <p:cTn id="42" dur="500"/>
                                        <p:tgtEl>
                                          <p:spTgt spid="59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grpId="10" nodeType="clickEffect">
                                  <p:stCondLst>
                                    <p:cond delay="0"/>
                                  </p:stCondLst>
                                  <p:iterate>
                                    <p:tmAbs val="0"/>
                                  </p:iterate>
                                  <p:childTnLst>
                                    <p:set>
                                      <p:cBhvr>
                                        <p:cTn id="46" fill="hold"/>
                                        <p:tgtEl>
                                          <p:spTgt spid="592"/>
                                        </p:tgtEl>
                                        <p:attrNameLst>
                                          <p:attrName>style.visibility</p:attrName>
                                        </p:attrNameLst>
                                      </p:cBhvr>
                                      <p:to>
                                        <p:strVal val="visible"/>
                                      </p:to>
                                    </p:set>
                                    <p:animEffect transition="in" filter="fade">
                                      <p:cBhvr>
                                        <p:cTn id="47" dur="500"/>
                                        <p:tgtEl>
                                          <p:spTgt spid="59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grpId="11" nodeType="clickEffect">
                                  <p:stCondLst>
                                    <p:cond delay="0"/>
                                  </p:stCondLst>
                                  <p:iterate>
                                    <p:tmAbs val="0"/>
                                  </p:iterate>
                                  <p:childTnLst>
                                    <p:set>
                                      <p:cBhvr>
                                        <p:cTn id="51" fill="hold"/>
                                        <p:tgtEl>
                                          <p:spTgt spid="593"/>
                                        </p:tgtEl>
                                        <p:attrNameLst>
                                          <p:attrName>style.visibility</p:attrName>
                                        </p:attrNameLst>
                                      </p:cBhvr>
                                      <p:to>
                                        <p:strVal val="visible"/>
                                      </p:to>
                                    </p:set>
                                    <p:animEffect transition="in" filter="fade">
                                      <p:cBhvr>
                                        <p:cTn id="52" dur="500"/>
                                        <p:tgtEl>
                                          <p:spTgt spid="59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fill="hold" grpId="12" nodeType="clickEffect">
                                  <p:stCondLst>
                                    <p:cond delay="0"/>
                                  </p:stCondLst>
                                  <p:iterate>
                                    <p:tmAbs val="0"/>
                                  </p:iterate>
                                  <p:childTnLst>
                                    <p:animEffect transition="out" filter="fade">
                                      <p:cBhvr>
                                        <p:cTn id="56" dur="500" fill="hold"/>
                                        <p:tgtEl>
                                          <p:spTgt spid="590"/>
                                        </p:tgtEl>
                                      </p:cBhvr>
                                    </p:animEffect>
                                    <p:set>
                                      <p:cBhvr>
                                        <p:cTn id="57" fill="hold">
                                          <p:stCondLst>
                                            <p:cond delay="499"/>
                                          </p:stCondLst>
                                        </p:cTn>
                                        <p:tgtEl>
                                          <p:spTgt spid="590"/>
                                        </p:tgtEl>
                                        <p:attrNameLst>
                                          <p:attrName>style.visibility</p:attrName>
                                        </p:attrNameLst>
                                      </p:cBhvr>
                                      <p:to>
                                        <p:strVal val="hidden"/>
                                      </p:to>
                                    </p:set>
                                  </p:childTnLst>
                                </p:cTn>
                              </p:par>
                            </p:childTnLst>
                          </p:cTn>
                        </p:par>
                        <p:par>
                          <p:cTn id="58" fill="hold">
                            <p:stCondLst>
                              <p:cond delay="500"/>
                            </p:stCondLst>
                            <p:childTnLst>
                              <p:par>
                                <p:cTn id="59" presetID="10" presetClass="exit" fill="hold" grpId="13" nodeType="afterEffect">
                                  <p:stCondLst>
                                    <p:cond delay="0"/>
                                  </p:stCondLst>
                                  <p:iterate>
                                    <p:tmAbs val="0"/>
                                  </p:iterate>
                                  <p:childTnLst>
                                    <p:animEffect transition="out" filter="fade">
                                      <p:cBhvr>
                                        <p:cTn id="60" dur="500" fill="hold"/>
                                        <p:tgtEl>
                                          <p:spTgt spid="591"/>
                                        </p:tgtEl>
                                      </p:cBhvr>
                                    </p:animEffect>
                                    <p:set>
                                      <p:cBhvr>
                                        <p:cTn id="61" fill="hold">
                                          <p:stCondLst>
                                            <p:cond delay="499"/>
                                          </p:stCondLst>
                                        </p:cTn>
                                        <p:tgtEl>
                                          <p:spTgt spid="591"/>
                                        </p:tgtEl>
                                        <p:attrNameLst>
                                          <p:attrName>style.visibility</p:attrName>
                                        </p:attrNameLst>
                                      </p:cBhvr>
                                      <p:to>
                                        <p:strVal val="hidden"/>
                                      </p:to>
                                    </p:set>
                                  </p:childTnLst>
                                </p:cTn>
                              </p:par>
                            </p:childTnLst>
                          </p:cTn>
                        </p:par>
                        <p:par>
                          <p:cTn id="62" fill="hold">
                            <p:stCondLst>
                              <p:cond delay="1000"/>
                            </p:stCondLst>
                            <p:childTnLst>
                              <p:par>
                                <p:cTn id="63" presetID="10" presetClass="exit" fill="hold" grpId="14" nodeType="afterEffect">
                                  <p:stCondLst>
                                    <p:cond delay="0"/>
                                  </p:stCondLst>
                                  <p:iterate>
                                    <p:tmAbs val="0"/>
                                  </p:iterate>
                                  <p:childTnLst>
                                    <p:animEffect transition="out" filter="fade">
                                      <p:cBhvr>
                                        <p:cTn id="64" dur="500" fill="hold"/>
                                        <p:tgtEl>
                                          <p:spTgt spid="592"/>
                                        </p:tgtEl>
                                      </p:cBhvr>
                                    </p:animEffect>
                                    <p:set>
                                      <p:cBhvr>
                                        <p:cTn id="65" fill="hold">
                                          <p:stCondLst>
                                            <p:cond delay="499"/>
                                          </p:stCondLst>
                                        </p:cTn>
                                        <p:tgtEl>
                                          <p:spTgt spid="592"/>
                                        </p:tgtEl>
                                        <p:attrNameLst>
                                          <p:attrName>style.visibility</p:attrName>
                                        </p:attrNameLst>
                                      </p:cBhvr>
                                      <p:to>
                                        <p:strVal val="hidden"/>
                                      </p:to>
                                    </p:set>
                                  </p:childTnLst>
                                </p:cTn>
                              </p:par>
                            </p:childTnLst>
                          </p:cTn>
                        </p:par>
                        <p:par>
                          <p:cTn id="66" fill="hold">
                            <p:stCondLst>
                              <p:cond delay="1500"/>
                            </p:stCondLst>
                            <p:childTnLst>
                              <p:par>
                                <p:cTn id="67" presetID="10" presetClass="exit" fill="hold" grpId="15" nodeType="afterEffect">
                                  <p:stCondLst>
                                    <p:cond delay="0"/>
                                  </p:stCondLst>
                                  <p:iterate>
                                    <p:tmAbs val="0"/>
                                  </p:iterate>
                                  <p:childTnLst>
                                    <p:animEffect transition="out" filter="fade">
                                      <p:cBhvr>
                                        <p:cTn id="68" dur="500" fill="hold"/>
                                        <p:tgtEl>
                                          <p:spTgt spid="593"/>
                                        </p:tgtEl>
                                      </p:cBhvr>
                                    </p:animEffect>
                                    <p:set>
                                      <p:cBhvr>
                                        <p:cTn id="69" fill="hold">
                                          <p:stCondLst>
                                            <p:cond delay="499"/>
                                          </p:stCondLst>
                                        </p:cTn>
                                        <p:tgtEl>
                                          <p:spTgt spid="59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fill="hold" grpId="16" nodeType="clickEffect">
                                  <p:stCondLst>
                                    <p:cond delay="0"/>
                                  </p:stCondLst>
                                  <p:iterate>
                                    <p:tmAbs val="0"/>
                                  </p:iterate>
                                  <p:childTnLst>
                                    <p:set>
                                      <p:cBhvr>
                                        <p:cTn id="73" fill="hold"/>
                                        <p:tgtEl>
                                          <p:spTgt spid="596"/>
                                        </p:tgtEl>
                                        <p:attrNameLst>
                                          <p:attrName>style.visibility</p:attrName>
                                        </p:attrNameLst>
                                      </p:cBhvr>
                                      <p:to>
                                        <p:strVal val="visible"/>
                                      </p:to>
                                    </p:set>
                                    <p:animEffect transition="in" filter="fade">
                                      <p:cBhvr>
                                        <p:cTn id="74" dur="500"/>
                                        <p:tgtEl>
                                          <p:spTgt spid="59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fill="hold" grpId="17" nodeType="clickEffect">
                                  <p:stCondLst>
                                    <p:cond delay="0"/>
                                  </p:stCondLst>
                                  <p:iterate>
                                    <p:tmAbs val="0"/>
                                  </p:iterate>
                                  <p:childTnLst>
                                    <p:set>
                                      <p:cBhvr>
                                        <p:cTn id="78" fill="hold"/>
                                        <p:tgtEl>
                                          <p:spTgt spid="599"/>
                                        </p:tgtEl>
                                        <p:attrNameLst>
                                          <p:attrName>style.visibility</p:attrName>
                                        </p:attrNameLst>
                                      </p:cBhvr>
                                      <p:to>
                                        <p:strVal val="visible"/>
                                      </p:to>
                                    </p:set>
                                    <p:animEffect transition="in" filter="fade">
                                      <p:cBhvr>
                                        <p:cTn id="79" dur="5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 grpId="1" animBg="1" advAuto="0"/>
      <p:bldP spid="583" grpId="3" animBg="1" advAuto="0"/>
      <p:bldP spid="584" grpId="4" animBg="1" advAuto="0"/>
      <p:bldP spid="585" grpId="5" animBg="1" advAuto="0"/>
      <p:bldP spid="586" grpId="6" animBg="1" advAuto="0"/>
      <p:bldP spid="587" grpId="7" animBg="1" advAuto="0"/>
      <p:bldP spid="588" grpId="2" animBg="1" advAuto="0"/>
      <p:bldP spid="590" grpId="8" animBg="1" advAuto="0"/>
      <p:bldP spid="590" grpId="12" animBg="1" advAuto="0"/>
      <p:bldP spid="591" grpId="9" animBg="1" advAuto="0"/>
      <p:bldP spid="591" grpId="13" animBg="1" advAuto="0"/>
      <p:bldP spid="592" grpId="10" animBg="1" advAuto="0"/>
      <p:bldP spid="592" grpId="14" animBg="1" advAuto="0"/>
      <p:bldP spid="593" grpId="11" animBg="1" advAuto="0"/>
      <p:bldP spid="593" grpId="15" animBg="1" advAuto="0"/>
      <p:bldP spid="596" grpId="16" animBg="1" advAuto="0"/>
      <p:bldP spid="599" grpId="17"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文本框 1"/>
          <p:cNvSpPr txBox="1"/>
          <p:nvPr/>
        </p:nvSpPr>
        <p:spPr>
          <a:xfrm>
            <a:off x="437289" y="476887"/>
            <a:ext cx="1595188"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期望收益</a:t>
            </a:r>
          </a:p>
        </p:txBody>
      </p:sp>
      <p:pic>
        <p:nvPicPr>
          <p:cNvPr id="602"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pic>
        <p:nvPicPr>
          <p:cNvPr id="603" name="图片 46" descr="图片 46"/>
          <p:cNvPicPr>
            <a:picLocks noChangeAspect="1"/>
          </p:cNvPicPr>
          <p:nvPr/>
        </p:nvPicPr>
        <p:blipFill>
          <a:blip r:embed="rId3">
            <a:alphaModFix amt="35000"/>
          </a:blip>
          <a:stretch>
            <a:fillRect/>
          </a:stretch>
        </p:blipFill>
        <p:spPr>
          <a:xfrm>
            <a:off x="5256174" y="6124418"/>
            <a:ext cx="1679652" cy="733582"/>
          </a:xfrm>
          <a:prstGeom prst="rect">
            <a:avLst/>
          </a:prstGeom>
          <a:ln w="12700">
            <a:miter lim="400000"/>
          </a:ln>
        </p:spPr>
      </p:pic>
      <p:sp>
        <p:nvSpPr>
          <p:cNvPr id="604" name="文本框 1"/>
          <p:cNvSpPr txBox="1"/>
          <p:nvPr/>
        </p:nvSpPr>
        <p:spPr>
          <a:xfrm>
            <a:off x="437288" y="1092305"/>
            <a:ext cx="3502945" cy="51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随机网络</a:t>
            </a:r>
          </a:p>
        </p:txBody>
      </p:sp>
      <p:sp>
        <p:nvSpPr>
          <p:cNvPr id="605" name="文本框 2"/>
          <p:cNvSpPr txBox="1"/>
          <p:nvPr/>
        </p:nvSpPr>
        <p:spPr>
          <a:xfrm>
            <a:off x="152759" y="1923527"/>
            <a:ext cx="3759433" cy="548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5750" indent="-285750">
              <a:lnSpc>
                <a:spcPct val="150000"/>
              </a:lnSpc>
              <a:buSzPct val="100000"/>
              <a:buFont typeface="Arial"/>
              <a:buChar char="•"/>
              <a:defRPr sz="2400">
                <a:latin typeface="+mj-lt"/>
                <a:ea typeface="+mj-ea"/>
                <a:cs typeface="+mj-cs"/>
                <a:sym typeface="等线"/>
              </a:defRPr>
            </a:pPr>
            <a:r>
              <a:t>博弈者数量：2500</a:t>
            </a:r>
          </a:p>
          <a:p>
            <a:pPr marL="285750" indent="-285750">
              <a:lnSpc>
                <a:spcPct val="150000"/>
              </a:lnSpc>
              <a:buSzPct val="100000"/>
              <a:buFont typeface="Arial"/>
              <a:buChar char="•"/>
              <a:defRPr sz="2400">
                <a:latin typeface="+mj-lt"/>
                <a:ea typeface="+mj-ea"/>
                <a:cs typeface="+mj-cs"/>
                <a:sym typeface="等线"/>
              </a:defRPr>
            </a:pPr>
            <a:r>
              <a:t>网络平均度数：4</a:t>
            </a:r>
          </a:p>
          <a:p>
            <a:pPr marL="285750" indent="-285750">
              <a:lnSpc>
                <a:spcPct val="150000"/>
              </a:lnSpc>
              <a:buSzPct val="100000"/>
              <a:buFont typeface="Arial"/>
              <a:buChar char="•"/>
              <a:defRPr sz="2400">
                <a:latin typeface="+mj-lt"/>
                <a:ea typeface="+mj-ea"/>
                <a:cs typeface="+mj-cs"/>
                <a:sym typeface="等线"/>
              </a:defRPr>
            </a:pPr>
            <a:r>
              <a:t>博弈奖惩情况：</a:t>
            </a:r>
          </a:p>
          <a:p>
            <a:pPr>
              <a:lnSpc>
                <a:spcPct val="150000"/>
              </a:lnSpc>
              <a:defRPr sz="2400"/>
            </a:pPr>
            <a:r>
              <a:t>	</a:t>
            </a:r>
            <a:r>
              <a:rPr>
                <a:latin typeface="+mj-lt"/>
                <a:ea typeface="+mj-ea"/>
                <a:cs typeface="+mj-cs"/>
                <a:sym typeface="等线"/>
              </a:rPr>
              <a:t>合作/合作（1.2）</a:t>
            </a:r>
          </a:p>
          <a:p>
            <a:pPr>
              <a:lnSpc>
                <a:spcPct val="150000"/>
              </a:lnSpc>
              <a:defRPr sz="2400">
                <a:latin typeface="+mj-lt"/>
                <a:ea typeface="+mj-ea"/>
                <a:cs typeface="+mj-cs"/>
                <a:sym typeface="等线"/>
              </a:defRPr>
            </a:pPr>
            <a:r>
              <a:t>	合作/背叛（0）</a:t>
            </a:r>
          </a:p>
          <a:p>
            <a:pPr>
              <a:lnSpc>
                <a:spcPct val="150000"/>
              </a:lnSpc>
              <a:defRPr sz="2400">
                <a:latin typeface="+mj-lt"/>
                <a:ea typeface="+mj-ea"/>
                <a:cs typeface="+mj-cs"/>
                <a:sym typeface="等线"/>
              </a:defRPr>
            </a:pPr>
            <a:r>
              <a:t>	背叛/合作（1）</a:t>
            </a:r>
          </a:p>
          <a:p>
            <a:pPr>
              <a:lnSpc>
                <a:spcPct val="150000"/>
              </a:lnSpc>
              <a:defRPr sz="2400">
                <a:latin typeface="+mj-lt"/>
                <a:ea typeface="+mj-ea"/>
                <a:cs typeface="+mj-cs"/>
                <a:sym typeface="等线"/>
              </a:defRPr>
            </a:pPr>
            <a:r>
              <a:t>	漠然/任何（0.3）</a:t>
            </a:r>
          </a:p>
          <a:p>
            <a:pPr>
              <a:lnSpc>
                <a:spcPct val="150000"/>
              </a:lnSpc>
              <a:defRPr sz="2400">
                <a:latin typeface="+mj-lt"/>
                <a:ea typeface="+mj-ea"/>
                <a:cs typeface="+mj-cs"/>
                <a:sym typeface="等线"/>
              </a:defRPr>
            </a:pPr>
            <a:r>
              <a:t>	任何/漠然（0.3）</a:t>
            </a:r>
          </a:p>
        </p:txBody>
      </p:sp>
      <p:pic>
        <p:nvPicPr>
          <p:cNvPr id="606" name="图片 8" descr="图片 8"/>
          <p:cNvPicPr>
            <a:picLocks noChangeAspect="1"/>
          </p:cNvPicPr>
          <p:nvPr/>
        </p:nvPicPr>
        <p:blipFill>
          <a:blip r:embed="rId4"/>
          <a:stretch>
            <a:fillRect/>
          </a:stretch>
        </p:blipFill>
        <p:spPr>
          <a:xfrm>
            <a:off x="3374969" y="1114121"/>
            <a:ext cx="4183224" cy="2277817"/>
          </a:xfrm>
          <a:prstGeom prst="rect">
            <a:avLst/>
          </a:prstGeom>
          <a:ln w="12700">
            <a:miter lim="400000"/>
          </a:ln>
        </p:spPr>
      </p:pic>
      <p:pic>
        <p:nvPicPr>
          <p:cNvPr id="607" name="图片 10" descr="图片 10"/>
          <p:cNvPicPr>
            <a:picLocks noChangeAspect="1"/>
          </p:cNvPicPr>
          <p:nvPr/>
        </p:nvPicPr>
        <p:blipFill>
          <a:blip r:embed="rId5"/>
          <a:stretch>
            <a:fillRect/>
          </a:stretch>
        </p:blipFill>
        <p:spPr>
          <a:xfrm>
            <a:off x="7708978" y="1120226"/>
            <a:ext cx="4183224" cy="2343960"/>
          </a:xfrm>
          <a:prstGeom prst="rect">
            <a:avLst/>
          </a:prstGeom>
          <a:ln w="12700">
            <a:miter lim="400000"/>
          </a:ln>
        </p:spPr>
      </p:pic>
      <p:sp>
        <p:nvSpPr>
          <p:cNvPr id="608" name="文本框 12"/>
          <p:cNvSpPr txBox="1"/>
          <p:nvPr/>
        </p:nvSpPr>
        <p:spPr>
          <a:xfrm>
            <a:off x="5718914" y="744791"/>
            <a:ext cx="3921827" cy="408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a:latin typeface="+mj-lt"/>
                <a:ea typeface="+mj-ea"/>
                <a:cs typeface="+mj-cs"/>
                <a:sym typeface="等线"/>
              </a:defRPr>
            </a:lvl1pPr>
          </a:lstStyle>
          <a:p>
            <a:r>
              <a:t>原参数（根据期望收益学习）</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605"/>
                                        </p:tgtEl>
                                        <p:attrNameLst>
                                          <p:attrName>style.visibility</p:attrName>
                                        </p:attrNameLst>
                                      </p:cBhvr>
                                      <p:to>
                                        <p:strVal val="visible"/>
                                      </p:to>
                                    </p:set>
                                    <p:animEffect transition="in" filter="fade">
                                      <p:cBhvr>
                                        <p:cTn id="7" dur="500"/>
                                        <p:tgtEl>
                                          <p:spTgt spid="605"/>
                                        </p:tgtEl>
                                      </p:cBhvr>
                                    </p:animEffect>
                                  </p:childTnLst>
                                </p:cTn>
                              </p:par>
                            </p:childTnLst>
                          </p:cTn>
                        </p:par>
                        <p:par>
                          <p:cTn id="8" fill="hold">
                            <p:stCondLst>
                              <p:cond delay="500"/>
                            </p:stCondLst>
                            <p:childTnLst>
                              <p:par>
                                <p:cTn id="9" presetID="10" presetClass="entr" fill="hold" grpId="2" nodeType="afterEffect">
                                  <p:stCondLst>
                                    <p:cond delay="0"/>
                                  </p:stCondLst>
                                  <p:iterate>
                                    <p:tmAbs val="0"/>
                                  </p:iterate>
                                  <p:childTnLst>
                                    <p:set>
                                      <p:cBhvr>
                                        <p:cTn id="10" fill="hold"/>
                                        <p:tgtEl>
                                          <p:spTgt spid="606"/>
                                        </p:tgtEl>
                                        <p:attrNameLst>
                                          <p:attrName>style.visibility</p:attrName>
                                        </p:attrNameLst>
                                      </p:cBhvr>
                                      <p:to>
                                        <p:strVal val="visible"/>
                                      </p:to>
                                    </p:set>
                                    <p:animEffect transition="in" filter="fade">
                                      <p:cBhvr>
                                        <p:cTn id="11" dur="500"/>
                                        <p:tgtEl>
                                          <p:spTgt spid="606"/>
                                        </p:tgtEl>
                                      </p:cBhvr>
                                    </p:animEffect>
                                  </p:childTnLst>
                                </p:cTn>
                              </p:par>
                            </p:childTnLst>
                          </p:cTn>
                        </p:par>
                        <p:par>
                          <p:cTn id="12" fill="hold">
                            <p:stCondLst>
                              <p:cond delay="1000"/>
                            </p:stCondLst>
                            <p:childTnLst>
                              <p:par>
                                <p:cTn id="13" presetID="10" presetClass="entr" fill="hold" grpId="3" nodeType="afterEffect">
                                  <p:stCondLst>
                                    <p:cond delay="0"/>
                                  </p:stCondLst>
                                  <p:iterate>
                                    <p:tmAbs val="0"/>
                                  </p:iterate>
                                  <p:childTnLst>
                                    <p:set>
                                      <p:cBhvr>
                                        <p:cTn id="14" fill="hold"/>
                                        <p:tgtEl>
                                          <p:spTgt spid="607"/>
                                        </p:tgtEl>
                                        <p:attrNameLst>
                                          <p:attrName>style.visibility</p:attrName>
                                        </p:attrNameLst>
                                      </p:cBhvr>
                                      <p:to>
                                        <p:strVal val="visible"/>
                                      </p:to>
                                    </p:set>
                                    <p:animEffect transition="in" filter="fade">
                                      <p:cBhvr>
                                        <p:cTn id="15" dur="500"/>
                                        <p:tgtEl>
                                          <p:spTgt spid="607"/>
                                        </p:tgtEl>
                                      </p:cBhvr>
                                    </p:animEffect>
                                  </p:childTnLst>
                                </p:cTn>
                              </p:par>
                            </p:childTnLst>
                          </p:cTn>
                        </p:par>
                        <p:par>
                          <p:cTn id="16" fill="hold">
                            <p:stCondLst>
                              <p:cond delay="1500"/>
                            </p:stCondLst>
                            <p:childTnLst>
                              <p:par>
                                <p:cTn id="17" presetID="10" presetClass="entr" fill="hold" grpId="4" nodeType="afterEffect">
                                  <p:stCondLst>
                                    <p:cond delay="0"/>
                                  </p:stCondLst>
                                  <p:iterate>
                                    <p:tmAbs val="0"/>
                                  </p:iterate>
                                  <p:childTnLst>
                                    <p:set>
                                      <p:cBhvr>
                                        <p:cTn id="18" fill="hold"/>
                                        <p:tgtEl>
                                          <p:spTgt spid="608"/>
                                        </p:tgtEl>
                                        <p:attrNameLst>
                                          <p:attrName>style.visibility</p:attrName>
                                        </p:attrNameLst>
                                      </p:cBhvr>
                                      <p:to>
                                        <p:strVal val="visible"/>
                                      </p:to>
                                    </p:set>
                                    <p:animEffect transition="in" filter="fade">
                                      <p:cBhvr>
                                        <p:cTn id="19" dur="500"/>
                                        <p:tgtEl>
                                          <p:spTgt spid="6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fill="hold" grpId="5" nodeType="clickEffect">
                                  <p:stCondLst>
                                    <p:cond delay="0"/>
                                  </p:stCondLst>
                                  <p:iterate>
                                    <p:tmAbs val="0"/>
                                  </p:iterate>
                                  <p:childTnLst>
                                    <p:animEffect transition="out" filter="fade">
                                      <p:cBhvr>
                                        <p:cTn id="23" dur="500" fill="hold"/>
                                        <p:tgtEl>
                                          <p:spTgt spid="605"/>
                                        </p:tgtEl>
                                      </p:cBhvr>
                                    </p:animEffect>
                                    <p:set>
                                      <p:cBhvr>
                                        <p:cTn id="24" fill="hold">
                                          <p:stCondLst>
                                            <p:cond delay="499"/>
                                          </p:stCondLst>
                                        </p:cTn>
                                        <p:tgtEl>
                                          <p:spTgt spid="6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1" animBg="1" advAuto="0"/>
      <p:bldP spid="605" grpId="5" animBg="1" advAuto="0"/>
      <p:bldP spid="606" grpId="2" animBg="1" advAuto="0"/>
      <p:bldP spid="607" grpId="3" animBg="1" advAuto="0"/>
      <p:bldP spid="608" grpId="4"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0" name="图片 2" descr="图片 2"/>
          <p:cNvPicPr>
            <a:picLocks noChangeAspect="1"/>
          </p:cNvPicPr>
          <p:nvPr/>
        </p:nvPicPr>
        <p:blipFill>
          <a:blip r:embed="rId3">
            <a:alphaModFix amt="40000"/>
          </a:blip>
          <a:stretch>
            <a:fillRect/>
          </a:stretch>
        </p:blipFill>
        <p:spPr>
          <a:xfrm>
            <a:off x="1184047" y="1443950"/>
            <a:ext cx="9823896" cy="4290544"/>
          </a:xfrm>
          <a:prstGeom prst="rect">
            <a:avLst/>
          </a:prstGeom>
          <a:ln w="12700">
            <a:miter lim="400000"/>
          </a:ln>
        </p:spPr>
      </p:pic>
      <p:sp>
        <p:nvSpPr>
          <p:cNvPr id="611" name="任意多边形: 形状 4"/>
          <p:cNvSpPr/>
          <p:nvPr/>
        </p:nvSpPr>
        <p:spPr>
          <a:xfrm>
            <a:off x="0" y="5727403"/>
            <a:ext cx="12192000" cy="1130597"/>
          </a:xfrm>
          <a:prstGeom prst="rect">
            <a:avLst/>
          </a:prstGeom>
          <a:gradFill>
            <a:gsLst>
              <a:gs pos="0">
                <a:srgbClr val="00561F"/>
              </a:gs>
              <a:gs pos="50000">
                <a:srgbClr val="00561F">
                  <a:alpha val="90000"/>
                </a:srgbClr>
              </a:gs>
              <a:gs pos="100000">
                <a:srgbClr val="00561F"/>
              </a:gs>
            </a:gsLst>
          </a:gradFill>
          <a:ln w="12700">
            <a:miter lim="400000"/>
          </a:ln>
        </p:spPr>
        <p:txBody>
          <a:bodyPr lIns="45718" tIns="45718" rIns="45718" bIns="45718" anchor="ct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pic>
        <p:nvPicPr>
          <p:cNvPr id="612" name="图形 3" descr="图形 3"/>
          <p:cNvPicPr>
            <a:picLocks noChangeAspect="1"/>
          </p:cNvPicPr>
          <p:nvPr/>
        </p:nvPicPr>
        <p:blipFill>
          <a:blip r:embed="rId4"/>
          <a:stretch>
            <a:fillRect/>
          </a:stretch>
        </p:blipFill>
        <p:spPr>
          <a:xfrm>
            <a:off x="5157816" y="269998"/>
            <a:ext cx="1876367" cy="540003"/>
          </a:xfrm>
          <a:prstGeom prst="rect">
            <a:avLst/>
          </a:prstGeom>
          <a:ln w="12700">
            <a:miter lim="400000"/>
          </a:ln>
        </p:spPr>
      </p:pic>
      <p:grpSp>
        <p:nvGrpSpPr>
          <p:cNvPr id="615" name="矩形 9"/>
          <p:cNvGrpSpPr/>
          <p:nvPr/>
        </p:nvGrpSpPr>
        <p:grpSpPr>
          <a:xfrm>
            <a:off x="1864070" y="3080062"/>
            <a:ext cx="8463857" cy="457039"/>
            <a:chOff x="0" y="0"/>
            <a:chExt cx="8463856" cy="457037"/>
          </a:xfrm>
        </p:grpSpPr>
        <p:sp>
          <p:nvSpPr>
            <p:cNvPr id="613" name="矩形"/>
            <p:cNvSpPr/>
            <p:nvPr/>
          </p:nvSpPr>
          <p:spPr>
            <a:xfrm>
              <a:off x="-1" y="-1"/>
              <a:ext cx="8463857" cy="457039"/>
            </a:xfrm>
            <a:prstGeom prst="rect">
              <a:avLst/>
            </a:prstGeom>
            <a:solidFill>
              <a:srgbClr val="00561F"/>
            </a:solidFill>
            <a:ln w="12700" cap="flat">
              <a:noFill/>
              <a:miter lim="400000"/>
            </a:ln>
            <a:effectLst/>
          </p:spPr>
          <p:txBody>
            <a:bodyPr wrap="square" lIns="45718" tIns="45718" rIns="45718" bIns="45718" numCol="1" anchor="ctr">
              <a:noAutofit/>
            </a:bodyP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sp>
          <p:nvSpPr>
            <p:cNvPr id="614" name="SUN YAT-SEN UNIVERSITY 2023"/>
            <p:cNvSpPr txBox="1"/>
            <p:nvPr/>
          </p:nvSpPr>
          <p:spPr>
            <a:xfrm>
              <a:off x="45719" y="43098"/>
              <a:ext cx="8372417"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方正清刻本悦宋简体"/>
                  <a:ea typeface="方正清刻本悦宋简体"/>
                  <a:cs typeface="方正清刻本悦宋简体"/>
                  <a:sym typeface="方正清刻本悦宋简体"/>
                </a:defRPr>
              </a:lvl1pPr>
            </a:lstStyle>
            <a:p>
              <a:r>
                <a:t>SUN YAT-SEN UNIVERSITY 2023</a:t>
              </a:r>
            </a:p>
          </p:txBody>
        </p:sp>
      </p:grpSp>
      <p:sp>
        <p:nvSpPr>
          <p:cNvPr id="616" name="文本框 12"/>
          <p:cNvSpPr txBox="1"/>
          <p:nvPr/>
        </p:nvSpPr>
        <p:spPr>
          <a:xfrm>
            <a:off x="4260844" y="1956558"/>
            <a:ext cx="3670301"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defRPr sz="7200">
                <a:solidFill>
                  <a:srgbClr val="404040"/>
                </a:solidFill>
                <a:latin typeface="方正清刻本悦宋简体"/>
                <a:ea typeface="方正清刻本悦宋简体"/>
                <a:cs typeface="方正清刻本悦宋简体"/>
                <a:sym typeface="方正清刻本悦宋简体"/>
              </a:defRPr>
            </a:lvl1pPr>
          </a:lstStyle>
          <a:p>
            <a:r>
              <a:t>谢谢观看</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图片 8" descr="图片 8"/>
          <p:cNvPicPr>
            <a:picLocks noChangeAspect="1"/>
          </p:cNvPicPr>
          <p:nvPr/>
        </p:nvPicPr>
        <p:blipFill>
          <a:blip r:embed="rId2"/>
          <a:stretch>
            <a:fillRect/>
          </a:stretch>
        </p:blipFill>
        <p:spPr>
          <a:xfrm>
            <a:off x="7813499" y="1435579"/>
            <a:ext cx="3658500" cy="4878000"/>
          </a:xfrm>
          <a:prstGeom prst="rect">
            <a:avLst/>
          </a:prstGeom>
          <a:ln w="12700">
            <a:miter lim="400000"/>
          </a:ln>
        </p:spPr>
      </p:pic>
      <p:sp>
        <p:nvSpPr>
          <p:cNvPr id="168" name="文本框 1"/>
          <p:cNvSpPr txBox="1"/>
          <p:nvPr/>
        </p:nvSpPr>
        <p:spPr>
          <a:xfrm>
            <a:off x="670714" y="462810"/>
            <a:ext cx="1526541"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a:solidFill>
                  <a:srgbClr val="00561F"/>
                </a:solidFill>
                <a:latin typeface="方正清刻本悦宋简体"/>
                <a:ea typeface="方正清刻本悦宋简体"/>
                <a:cs typeface="方正清刻本悦宋简体"/>
                <a:sym typeface="方正清刻本悦宋简体"/>
              </a:defRPr>
            </a:lvl1pPr>
          </a:lstStyle>
          <a:p>
            <a:r>
              <a:t>研究背景</a:t>
            </a:r>
          </a:p>
        </p:txBody>
      </p:sp>
      <p:pic>
        <p:nvPicPr>
          <p:cNvPr id="169" name="图形 4" descr="图形 4"/>
          <p:cNvPicPr>
            <a:picLocks noChangeAspect="1"/>
          </p:cNvPicPr>
          <p:nvPr/>
        </p:nvPicPr>
        <p:blipFill>
          <a:blip r:embed="rId3"/>
          <a:stretch>
            <a:fillRect/>
          </a:stretch>
        </p:blipFill>
        <p:spPr>
          <a:xfrm>
            <a:off x="10221090" y="544420"/>
            <a:ext cx="1250911" cy="360001"/>
          </a:xfrm>
          <a:prstGeom prst="rect">
            <a:avLst/>
          </a:prstGeom>
          <a:ln w="12700">
            <a:miter lim="400000"/>
          </a:ln>
        </p:spPr>
      </p:pic>
      <p:sp>
        <p:nvSpPr>
          <p:cNvPr id="170" name="矩形 12"/>
          <p:cNvSpPr txBox="1"/>
          <p:nvPr/>
        </p:nvSpPr>
        <p:spPr>
          <a:xfrm>
            <a:off x="1022800" y="1836683"/>
            <a:ext cx="1472209"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10000"/>
              </a:lnSpc>
              <a:defRPr sz="2000">
                <a:solidFill>
                  <a:srgbClr val="404040"/>
                </a:solidFill>
                <a:latin typeface="方正清刻本悦宋简体"/>
                <a:ea typeface="方正清刻本悦宋简体"/>
                <a:cs typeface="方正清刻本悦宋简体"/>
                <a:sym typeface="方正清刻本悦宋简体"/>
              </a:defRPr>
            </a:pPr>
            <a:r>
              <a:t>物竞天择</a:t>
            </a:r>
          </a:p>
          <a:p>
            <a:pPr algn="just">
              <a:lnSpc>
                <a:spcPct val="110000"/>
              </a:lnSpc>
              <a:defRPr sz="2000">
                <a:solidFill>
                  <a:srgbClr val="404040"/>
                </a:solidFill>
                <a:latin typeface="方正清刻本悦宋简体"/>
                <a:ea typeface="方正清刻本悦宋简体"/>
                <a:cs typeface="方正清刻本悦宋简体"/>
                <a:sym typeface="方正清刻本悦宋简体"/>
              </a:defRPr>
            </a:pPr>
            <a:r>
              <a:t>适者生存</a:t>
            </a:r>
          </a:p>
        </p:txBody>
      </p:sp>
      <p:sp>
        <p:nvSpPr>
          <p:cNvPr id="171" name="矩形 13"/>
          <p:cNvSpPr txBox="1"/>
          <p:nvPr/>
        </p:nvSpPr>
        <p:spPr>
          <a:xfrm>
            <a:off x="2757122" y="1572263"/>
            <a:ext cx="4132983" cy="148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150000"/>
              </a:lnSpc>
              <a:defRPr sz="1400">
                <a:solidFill>
                  <a:srgbClr val="404040"/>
                </a:solidFill>
                <a:latin typeface="方正清刻本悦宋简体"/>
                <a:ea typeface="方正清刻本悦宋简体"/>
                <a:cs typeface="方正清刻本悦宋简体"/>
                <a:sym typeface="方正清刻本悦宋简体"/>
              </a:defRPr>
            </a:lvl1pPr>
          </a:lstStyle>
          <a:p>
            <a:r>
              <a:t>达尔文的进化论认为，“物竞天择，适者生存”，物种的生存和繁衍是通过适应环境来实现的。而个体与个体之间的竞争是不可避免的。同样，人类社会由于利己本能也会产生竞争。</a:t>
            </a:r>
          </a:p>
        </p:txBody>
      </p:sp>
      <p:sp>
        <p:nvSpPr>
          <p:cNvPr id="172" name="矩形 16"/>
          <p:cNvSpPr txBox="1"/>
          <p:nvPr/>
        </p:nvSpPr>
        <p:spPr>
          <a:xfrm>
            <a:off x="1059588" y="4758489"/>
            <a:ext cx="5342625"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110000"/>
              </a:lnSpc>
              <a:defRPr sz="2000">
                <a:solidFill>
                  <a:srgbClr val="404040"/>
                </a:solidFill>
                <a:latin typeface="方正清刻本悦宋简体"/>
                <a:ea typeface="方正清刻本悦宋简体"/>
                <a:cs typeface="方正清刻本悦宋简体"/>
                <a:sym typeface="方正清刻本悦宋简体"/>
              </a:defRPr>
            </a:lvl1pPr>
          </a:lstStyle>
          <a:p>
            <a:r>
              <a:t>囚徒困境模型就是这一行为模式的经典模型</a:t>
            </a:r>
          </a:p>
        </p:txBody>
      </p:sp>
      <p:sp>
        <p:nvSpPr>
          <p:cNvPr id="173" name="矩形 19"/>
          <p:cNvSpPr/>
          <p:nvPr/>
        </p:nvSpPr>
        <p:spPr>
          <a:xfrm>
            <a:off x="785989" y="2988654"/>
            <a:ext cx="6518198" cy="1139739"/>
          </a:xfrm>
          <a:prstGeom prst="rect">
            <a:avLst/>
          </a:prstGeom>
          <a:solidFill>
            <a:srgbClr val="00561F"/>
          </a:solidFill>
          <a:ln w="12700">
            <a:miter lim="400000"/>
          </a:ln>
        </p:spPr>
        <p:txBody>
          <a:bodyPr lIns="45718" tIns="45718" rIns="45718" bIns="45718" anchor="ct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sp>
        <p:nvSpPr>
          <p:cNvPr id="174" name="矩形 30"/>
          <p:cNvSpPr txBox="1"/>
          <p:nvPr/>
        </p:nvSpPr>
        <p:spPr>
          <a:xfrm>
            <a:off x="1176900" y="3351126"/>
            <a:ext cx="818146"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110000"/>
              </a:lnSpc>
              <a:defRPr sz="2000">
                <a:solidFill>
                  <a:srgbClr val="FFFFFF"/>
                </a:solidFill>
                <a:latin typeface="方正清刻本悦宋简体"/>
                <a:ea typeface="方正清刻本悦宋简体"/>
                <a:cs typeface="方正清刻本悦宋简体"/>
                <a:sym typeface="方正清刻本悦宋简体"/>
              </a:defRPr>
            </a:lvl1pPr>
          </a:lstStyle>
          <a:p>
            <a:r>
              <a:t>合作</a:t>
            </a:r>
          </a:p>
        </p:txBody>
      </p:sp>
      <p:sp>
        <p:nvSpPr>
          <p:cNvPr id="175" name="矩形 31"/>
          <p:cNvSpPr txBox="1"/>
          <p:nvPr/>
        </p:nvSpPr>
        <p:spPr>
          <a:xfrm>
            <a:off x="2764854" y="3044729"/>
            <a:ext cx="4132983" cy="1107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lnSpc>
                <a:spcPct val="150000"/>
              </a:lnSpc>
              <a:defRPr sz="1400">
                <a:solidFill>
                  <a:srgbClr val="FFFFFF"/>
                </a:solidFill>
                <a:latin typeface="方正清刻本悦宋简体"/>
                <a:ea typeface="方正清刻本悦宋简体"/>
                <a:cs typeface="方正清刻本悦宋简体"/>
                <a:sym typeface="方正清刻本悦宋简体"/>
              </a:defRPr>
            </a:pPr>
            <a:r>
              <a:t>1924年在人类社会的社会关系上衍生出了“合作”的行为模式，即在个体的利己本能基础上加上了一部分“利他”属性，形成了“双赢”的局面。</a:t>
            </a:r>
          </a:p>
        </p:txBody>
      </p:sp>
      <p:pic>
        <p:nvPicPr>
          <p:cNvPr id="176" name="图片 32" descr="图片 32"/>
          <p:cNvPicPr>
            <a:picLocks noChangeAspect="1"/>
          </p:cNvPicPr>
          <p:nvPr/>
        </p:nvPicPr>
        <p:blipFill>
          <a:blip r:embed="rId4">
            <a:alphaModFix amt="35000"/>
          </a:blip>
          <a:stretch>
            <a:fillRect/>
          </a:stretch>
        </p:blipFill>
        <p:spPr>
          <a:xfrm>
            <a:off x="5256174" y="6124419"/>
            <a:ext cx="1679651" cy="73358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1" animBg="1" advAuto="0"/>
      <p:bldP spid="172" grpId="3" animBg="1" advAuto="0"/>
      <p:bldP spid="173"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文本框 1"/>
          <p:cNvSpPr txBox="1"/>
          <p:nvPr/>
        </p:nvSpPr>
        <p:spPr>
          <a:xfrm>
            <a:off x="670714" y="462810"/>
            <a:ext cx="2237741"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a:solidFill>
                  <a:srgbClr val="00561F"/>
                </a:solidFill>
                <a:latin typeface="方正清刻本悦宋简体"/>
                <a:ea typeface="方正清刻本悦宋简体"/>
                <a:cs typeface="方正清刻本悦宋简体"/>
                <a:sym typeface="方正清刻本悦宋简体"/>
              </a:defRPr>
            </a:lvl1pPr>
          </a:lstStyle>
          <a:p>
            <a:r>
              <a:t>模型研究进程</a:t>
            </a:r>
          </a:p>
        </p:txBody>
      </p:sp>
      <p:pic>
        <p:nvPicPr>
          <p:cNvPr id="179" name="图形 4" descr="图形 4"/>
          <p:cNvPicPr>
            <a:picLocks noChangeAspect="1"/>
          </p:cNvPicPr>
          <p:nvPr/>
        </p:nvPicPr>
        <p:blipFill>
          <a:blip r:embed="rId2"/>
          <a:stretch>
            <a:fillRect/>
          </a:stretch>
        </p:blipFill>
        <p:spPr>
          <a:xfrm>
            <a:off x="10221090" y="544420"/>
            <a:ext cx="1250911" cy="360001"/>
          </a:xfrm>
          <a:prstGeom prst="rect">
            <a:avLst/>
          </a:prstGeom>
          <a:ln w="12700">
            <a:miter lim="400000"/>
          </a:ln>
        </p:spPr>
      </p:pic>
      <p:grpSp>
        <p:nvGrpSpPr>
          <p:cNvPr id="182" name="Parallelogram 1"/>
          <p:cNvGrpSpPr/>
          <p:nvPr/>
        </p:nvGrpSpPr>
        <p:grpSpPr>
          <a:xfrm>
            <a:off x="71288" y="2856322"/>
            <a:ext cx="2716033" cy="1272619"/>
            <a:chOff x="0" y="0"/>
            <a:chExt cx="2716031" cy="1272618"/>
          </a:xfrm>
        </p:grpSpPr>
        <p:sp>
          <p:nvSpPr>
            <p:cNvPr id="180" name="形状"/>
            <p:cNvSpPr/>
            <p:nvPr/>
          </p:nvSpPr>
          <p:spPr>
            <a:xfrm>
              <a:off x="-1" y="-1"/>
              <a:ext cx="2716032" cy="12726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154" y="0"/>
                  </a:lnTo>
                  <a:lnTo>
                    <a:pt x="21600" y="0"/>
                  </a:lnTo>
                  <a:lnTo>
                    <a:pt x="16446" y="21600"/>
                  </a:lnTo>
                  <a:close/>
                </a:path>
              </a:pathLst>
            </a:custGeom>
            <a:solidFill>
              <a:srgbClr val="C5E0B4"/>
            </a:solidFill>
            <a:ln w="12700" cap="flat">
              <a:noFill/>
              <a:miter lim="400000"/>
            </a:ln>
            <a:effectLst/>
          </p:spPr>
          <p:txBody>
            <a:bodyPr wrap="square" lIns="45718" tIns="45718" rIns="45718" bIns="45718" numCol="1" anchor="ctr">
              <a:noAutofit/>
            </a:bodyPr>
            <a:lstStyle/>
            <a:p>
              <a:pPr algn="ctr">
                <a:defRPr>
                  <a:solidFill>
                    <a:srgbClr val="404040"/>
                  </a:solidFill>
                  <a:latin typeface="方正清刻本悦宋简体"/>
                  <a:ea typeface="方正清刻本悦宋简体"/>
                  <a:cs typeface="方正清刻本悦宋简体"/>
                  <a:sym typeface="方正清刻本悦宋简体"/>
                </a:defRPr>
              </a:pPr>
              <a:endParaRPr/>
            </a:p>
          </p:txBody>
        </p:sp>
        <p:sp>
          <p:nvSpPr>
            <p:cNvPr id="181" name="情感驱动的合作进化"/>
            <p:cNvSpPr txBox="1"/>
            <p:nvPr/>
          </p:nvSpPr>
          <p:spPr>
            <a:xfrm>
              <a:off x="542094" y="273089"/>
              <a:ext cx="1631843" cy="726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404040"/>
                  </a:solidFill>
                  <a:latin typeface="方正清刻本悦宋简体"/>
                  <a:ea typeface="方正清刻本悦宋简体"/>
                  <a:cs typeface="方正清刻本悦宋简体"/>
                  <a:sym typeface="方正清刻本悦宋简体"/>
                </a:defRPr>
              </a:lvl1pPr>
            </a:lstStyle>
            <a:p>
              <a:r>
                <a:t>情感驱动的合作进化</a:t>
              </a:r>
            </a:p>
          </p:txBody>
        </p:sp>
      </p:grpSp>
      <p:grpSp>
        <p:nvGrpSpPr>
          <p:cNvPr id="185" name="Parallelogram 3"/>
          <p:cNvGrpSpPr/>
          <p:nvPr/>
        </p:nvGrpSpPr>
        <p:grpSpPr>
          <a:xfrm>
            <a:off x="2309566" y="2856322"/>
            <a:ext cx="3786434" cy="1272619"/>
            <a:chOff x="0" y="0"/>
            <a:chExt cx="3786432" cy="1272618"/>
          </a:xfrm>
        </p:grpSpPr>
        <p:sp>
          <p:nvSpPr>
            <p:cNvPr id="183" name="形状"/>
            <p:cNvSpPr/>
            <p:nvPr/>
          </p:nvSpPr>
          <p:spPr>
            <a:xfrm>
              <a:off x="-1" y="-1"/>
              <a:ext cx="3786434" cy="12726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697" y="0"/>
                  </a:lnTo>
                  <a:lnTo>
                    <a:pt x="21600" y="0"/>
                  </a:lnTo>
                  <a:lnTo>
                    <a:pt x="17903" y="21600"/>
                  </a:lnTo>
                  <a:close/>
                </a:path>
              </a:pathLst>
            </a:custGeom>
            <a:solidFill>
              <a:srgbClr val="6BA079"/>
            </a:solidFill>
            <a:ln w="12700" cap="flat">
              <a:noFill/>
              <a:miter lim="400000"/>
            </a:ln>
            <a:effectLst/>
          </p:spPr>
          <p:txBody>
            <a:bodyPr wrap="square" lIns="45718" tIns="45718" rIns="45718" bIns="45718" numCol="1" anchor="ctr">
              <a:noAutofit/>
            </a:bodyP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sp>
          <p:nvSpPr>
            <p:cNvPr id="184" name="Evolution of cooperation driven by the diversity of emotions"/>
            <p:cNvSpPr txBox="1"/>
            <p:nvPr/>
          </p:nvSpPr>
          <p:spPr>
            <a:xfrm>
              <a:off x="631294" y="31789"/>
              <a:ext cx="2523844" cy="1209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latin typeface="方正清刻本悦宋简体"/>
                  <a:ea typeface="方正清刻本悦宋简体"/>
                  <a:cs typeface="方正清刻本悦宋简体"/>
                  <a:sym typeface="方正清刻本悦宋简体"/>
                </a:defRPr>
              </a:lvl1pPr>
            </a:lstStyle>
            <a:p>
              <a:r>
                <a:t>Evolution of cooperation driven by the diversity of emotions</a:t>
              </a:r>
            </a:p>
          </p:txBody>
        </p:sp>
      </p:grpSp>
      <p:grpSp>
        <p:nvGrpSpPr>
          <p:cNvPr id="188" name="Parallelogram 6"/>
          <p:cNvGrpSpPr/>
          <p:nvPr/>
        </p:nvGrpSpPr>
        <p:grpSpPr>
          <a:xfrm>
            <a:off x="5548040" y="2856322"/>
            <a:ext cx="4060256" cy="1272619"/>
            <a:chOff x="0" y="0"/>
            <a:chExt cx="4060254" cy="1272618"/>
          </a:xfrm>
        </p:grpSpPr>
        <p:sp>
          <p:nvSpPr>
            <p:cNvPr id="186" name="形状"/>
            <p:cNvSpPr/>
            <p:nvPr/>
          </p:nvSpPr>
          <p:spPr>
            <a:xfrm>
              <a:off x="0" y="-1"/>
              <a:ext cx="4060256" cy="12726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448" y="0"/>
                  </a:lnTo>
                  <a:lnTo>
                    <a:pt x="21600" y="0"/>
                  </a:lnTo>
                  <a:lnTo>
                    <a:pt x="18152" y="21600"/>
                  </a:lnTo>
                  <a:close/>
                </a:path>
              </a:pathLst>
            </a:custGeom>
            <a:solidFill>
              <a:srgbClr val="00561F"/>
            </a:solidFill>
            <a:ln w="12700" cap="flat">
              <a:noFill/>
              <a:miter lim="400000"/>
            </a:ln>
            <a:effectLst/>
          </p:spPr>
          <p:txBody>
            <a:bodyPr wrap="square" lIns="45718" tIns="45718" rIns="45718" bIns="45718" numCol="1" anchor="ctr">
              <a:noAutofit/>
            </a:bodyP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sp>
          <p:nvSpPr>
            <p:cNvPr id="187" name="The role of emotions in spatial prisoner’s dilemma game with voluntary participation"/>
            <p:cNvSpPr txBox="1"/>
            <p:nvPr/>
          </p:nvSpPr>
          <p:spPr>
            <a:xfrm>
              <a:off x="654113" y="31789"/>
              <a:ext cx="2752029" cy="1209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latin typeface="方正清刻本悦宋简体"/>
                  <a:ea typeface="方正清刻本悦宋简体"/>
                  <a:cs typeface="方正清刻本悦宋简体"/>
                  <a:sym typeface="方正清刻本悦宋简体"/>
                </a:defRPr>
              </a:lvl1pPr>
            </a:lstStyle>
            <a:p>
              <a:r>
                <a:t>The role of emotions in spatial prisoner’s dilemma game with voluntary participation</a:t>
              </a:r>
            </a:p>
          </p:txBody>
        </p:sp>
      </p:grpSp>
      <p:sp>
        <p:nvSpPr>
          <p:cNvPr id="189" name="Straight Connector 7"/>
          <p:cNvSpPr/>
          <p:nvPr/>
        </p:nvSpPr>
        <p:spPr>
          <a:xfrm flipH="1">
            <a:off x="1086282" y="4128939"/>
            <a:ext cx="9768" cy="1559928"/>
          </a:xfrm>
          <a:prstGeom prst="line">
            <a:avLst/>
          </a:prstGeom>
          <a:ln w="12700">
            <a:solidFill>
              <a:srgbClr val="A6A6A6"/>
            </a:solidFill>
            <a:tailEnd type="oval"/>
          </a:ln>
        </p:spPr>
        <p:txBody>
          <a:bodyPr lIns="45718" tIns="45718" rIns="45718" bIns="45718"/>
          <a:lstStyle/>
          <a:p>
            <a:endParaRPr/>
          </a:p>
        </p:txBody>
      </p:sp>
      <p:sp>
        <p:nvSpPr>
          <p:cNvPr id="190" name="TextBox 10"/>
          <p:cNvSpPr txBox="1"/>
          <p:nvPr/>
        </p:nvSpPr>
        <p:spPr>
          <a:xfrm>
            <a:off x="1131963" y="4879190"/>
            <a:ext cx="2660151" cy="726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a:solidFill>
                  <a:srgbClr val="00561F"/>
                </a:solidFill>
                <a:latin typeface="方正清刻本悦宋简体"/>
                <a:ea typeface="方正清刻本悦宋简体"/>
                <a:cs typeface="方正清刻本悦宋简体"/>
                <a:sym typeface="方正清刻本悦宋简体"/>
              </a:defRPr>
            </a:pPr>
            <a:r>
              <a:t>两策略囚徒困境博弈模型</a:t>
            </a:r>
          </a:p>
          <a:p>
            <a:pPr algn="ctr">
              <a:defRPr>
                <a:solidFill>
                  <a:srgbClr val="00561F"/>
                </a:solidFill>
                <a:latin typeface="方正清刻本悦宋简体"/>
                <a:ea typeface="方正清刻本悦宋简体"/>
                <a:cs typeface="方正清刻本悦宋简体"/>
                <a:sym typeface="方正清刻本悦宋简体"/>
              </a:defRPr>
            </a:pPr>
            <a:r>
              <a:t>遗传算法</a:t>
            </a:r>
          </a:p>
        </p:txBody>
      </p:sp>
      <p:sp>
        <p:nvSpPr>
          <p:cNvPr id="191" name="Straight Connector 11"/>
          <p:cNvSpPr/>
          <p:nvPr/>
        </p:nvSpPr>
        <p:spPr>
          <a:xfrm flipH="1" flipV="1">
            <a:off x="4351084" y="1296396"/>
            <a:ext cx="9768" cy="1559928"/>
          </a:xfrm>
          <a:prstGeom prst="line">
            <a:avLst/>
          </a:prstGeom>
          <a:ln w="12700">
            <a:solidFill>
              <a:srgbClr val="A6A6A6"/>
            </a:solidFill>
            <a:tailEnd type="oval"/>
          </a:ln>
        </p:spPr>
        <p:txBody>
          <a:bodyPr lIns="45718" tIns="45718" rIns="45718" bIns="45718"/>
          <a:lstStyle/>
          <a:p>
            <a:endParaRPr/>
          </a:p>
        </p:txBody>
      </p:sp>
      <p:sp>
        <p:nvSpPr>
          <p:cNvPr id="192" name="Straight Connector 14"/>
          <p:cNvSpPr/>
          <p:nvPr/>
        </p:nvSpPr>
        <p:spPr>
          <a:xfrm flipH="1">
            <a:off x="6796855" y="4128939"/>
            <a:ext cx="9768" cy="1559928"/>
          </a:xfrm>
          <a:prstGeom prst="line">
            <a:avLst/>
          </a:prstGeom>
          <a:ln w="12700">
            <a:solidFill>
              <a:srgbClr val="A6A6A6"/>
            </a:solidFill>
            <a:tailEnd type="oval"/>
          </a:ln>
        </p:spPr>
        <p:txBody>
          <a:bodyPr lIns="45718" tIns="45718" rIns="45718" bIns="45718"/>
          <a:lstStyle/>
          <a:p>
            <a:endParaRPr/>
          </a:p>
        </p:txBody>
      </p:sp>
      <p:sp>
        <p:nvSpPr>
          <p:cNvPr id="193" name="TextBox 17"/>
          <p:cNvSpPr txBox="1"/>
          <p:nvPr/>
        </p:nvSpPr>
        <p:spPr>
          <a:xfrm>
            <a:off x="4408645" y="1290047"/>
            <a:ext cx="3376786" cy="1043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a:solidFill>
                  <a:srgbClr val="00561F"/>
                </a:solidFill>
                <a:latin typeface="方正清刻本悦宋简体"/>
                <a:ea typeface="方正清刻本悦宋简体"/>
                <a:cs typeface="方正清刻本悦宋简体"/>
                <a:sym typeface="方正清刻本悦宋简体"/>
              </a:defRPr>
            </a:pPr>
            <a:r>
              <a:t>个体的合作意愿与情绪特征相关</a:t>
            </a:r>
          </a:p>
          <a:p>
            <a:pPr algn="ctr">
              <a:defRPr>
                <a:solidFill>
                  <a:srgbClr val="00561F"/>
                </a:solidFill>
                <a:latin typeface="方正清刻本悦宋简体"/>
                <a:ea typeface="方正清刻本悦宋简体"/>
                <a:cs typeface="方正清刻本悦宋简体"/>
                <a:sym typeface="方正清刻本悦宋简体"/>
              </a:defRPr>
            </a:pPr>
            <a:r>
              <a:t>比较α，β和固定参数C的大小，介绍各种情绪可能性</a:t>
            </a:r>
          </a:p>
        </p:txBody>
      </p:sp>
      <p:sp>
        <p:nvSpPr>
          <p:cNvPr id="194" name="Rectangular Callout 49"/>
          <p:cNvSpPr/>
          <p:nvPr/>
        </p:nvSpPr>
        <p:spPr>
          <a:xfrm>
            <a:off x="10054869" y="1646456"/>
            <a:ext cx="1583348" cy="11973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184"/>
                </a:lnTo>
                <a:lnTo>
                  <a:pt x="18000" y="17184"/>
                </a:lnTo>
                <a:lnTo>
                  <a:pt x="11173" y="21600"/>
                </a:lnTo>
                <a:lnTo>
                  <a:pt x="12600" y="17184"/>
                </a:lnTo>
                <a:lnTo>
                  <a:pt x="0" y="17184"/>
                </a:lnTo>
                <a:lnTo>
                  <a:pt x="0" y="10024"/>
                </a:lnTo>
                <a:close/>
              </a:path>
            </a:pathLst>
          </a:custGeom>
          <a:solidFill>
            <a:srgbClr val="00561F"/>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195" name="TextBox 44"/>
          <p:cNvSpPr txBox="1"/>
          <p:nvPr/>
        </p:nvSpPr>
        <p:spPr>
          <a:xfrm>
            <a:off x="6835196" y="4810307"/>
            <a:ext cx="2432346" cy="1361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a:solidFill>
                  <a:srgbClr val="00561F"/>
                </a:solidFill>
                <a:latin typeface="方正清刻本悦宋简体"/>
                <a:ea typeface="方正清刻本悦宋简体"/>
                <a:cs typeface="方正清刻本悦宋简体"/>
                <a:sym typeface="方正清刻本悦宋简体"/>
              </a:defRPr>
            </a:pPr>
            <a:r>
              <a:t>增加孤独者策略</a:t>
            </a:r>
          </a:p>
          <a:p>
            <a:pPr algn="ctr">
              <a:defRPr>
                <a:solidFill>
                  <a:srgbClr val="00561F"/>
                </a:solidFill>
                <a:latin typeface="方正清刻本悦宋简体"/>
                <a:ea typeface="方正清刻本悦宋简体"/>
                <a:cs typeface="方正清刻本悦宋简体"/>
                <a:sym typeface="方正清刻本悦宋简体"/>
              </a:defRPr>
            </a:pPr>
            <a:r>
              <a:t>（自愿参与）</a:t>
            </a:r>
          </a:p>
          <a:p>
            <a:pPr algn="ctr">
              <a:defRPr>
                <a:solidFill>
                  <a:srgbClr val="00561F"/>
                </a:solidFill>
                <a:latin typeface="方正清刻本悦宋简体"/>
                <a:ea typeface="方正清刻本悦宋简体"/>
                <a:cs typeface="方正清刻本悦宋简体"/>
                <a:sym typeface="方正清刻本悦宋简体"/>
              </a:defRPr>
            </a:pPr>
            <a:r>
              <a:t>在方形晶格上进行蒙特卡罗模拟</a:t>
            </a:r>
          </a:p>
        </p:txBody>
      </p:sp>
      <p:sp>
        <p:nvSpPr>
          <p:cNvPr id="196" name="任意多边形: 形状 87"/>
          <p:cNvSpPr/>
          <p:nvPr/>
        </p:nvSpPr>
        <p:spPr>
          <a:xfrm>
            <a:off x="10481923" y="1822051"/>
            <a:ext cx="729241" cy="502269"/>
          </a:xfrm>
          <a:custGeom>
            <a:avLst/>
            <a:gdLst/>
            <a:ahLst/>
            <a:cxnLst>
              <a:cxn ang="0">
                <a:pos x="wd2" y="hd2"/>
              </a:cxn>
              <a:cxn ang="5400000">
                <a:pos x="wd2" y="hd2"/>
              </a:cxn>
              <a:cxn ang="10800000">
                <a:pos x="wd2" y="hd2"/>
              </a:cxn>
              <a:cxn ang="16200000">
                <a:pos x="wd2" y="hd2"/>
              </a:cxn>
            </a:cxnLst>
            <a:rect l="0" t="0" r="r" b="b"/>
            <a:pathLst>
              <a:path w="21533" h="21600" extrusionOk="0">
                <a:moveTo>
                  <a:pt x="20894" y="5998"/>
                </a:moveTo>
                <a:lnTo>
                  <a:pt x="11811" y="138"/>
                </a:lnTo>
                <a:cubicBezTo>
                  <a:pt x="11671" y="46"/>
                  <a:pt x="11523" y="0"/>
                  <a:pt x="11374" y="0"/>
                </a:cubicBezTo>
                <a:cubicBezTo>
                  <a:pt x="11226" y="0"/>
                  <a:pt x="11077" y="46"/>
                  <a:pt x="10938" y="138"/>
                </a:cubicBezTo>
                <a:lnTo>
                  <a:pt x="1855" y="5998"/>
                </a:lnTo>
                <a:cubicBezTo>
                  <a:pt x="1463" y="6254"/>
                  <a:pt x="1211" y="6818"/>
                  <a:pt x="1211" y="7440"/>
                </a:cubicBezTo>
                <a:cubicBezTo>
                  <a:pt x="1211" y="8004"/>
                  <a:pt x="1423" y="8509"/>
                  <a:pt x="1751" y="8791"/>
                </a:cubicBezTo>
                <a:lnTo>
                  <a:pt x="1751" y="16323"/>
                </a:lnTo>
                <a:lnTo>
                  <a:pt x="122" y="19240"/>
                </a:lnTo>
                <a:cubicBezTo>
                  <a:pt x="-67" y="19574"/>
                  <a:pt x="-31" y="20073"/>
                  <a:pt x="199" y="20348"/>
                </a:cubicBezTo>
                <a:cubicBezTo>
                  <a:pt x="298" y="20466"/>
                  <a:pt x="419" y="20525"/>
                  <a:pt x="541" y="20525"/>
                </a:cubicBezTo>
                <a:cubicBezTo>
                  <a:pt x="698" y="20525"/>
                  <a:pt x="851" y="20427"/>
                  <a:pt x="959" y="20236"/>
                </a:cubicBezTo>
                <a:lnTo>
                  <a:pt x="1751" y="18814"/>
                </a:lnTo>
                <a:lnTo>
                  <a:pt x="1751" y="20315"/>
                </a:lnTo>
                <a:cubicBezTo>
                  <a:pt x="1751" y="20754"/>
                  <a:pt x="1994" y="21102"/>
                  <a:pt x="2291" y="21102"/>
                </a:cubicBezTo>
                <a:cubicBezTo>
                  <a:pt x="2589" y="21102"/>
                  <a:pt x="2832" y="20748"/>
                  <a:pt x="2832" y="20315"/>
                </a:cubicBezTo>
                <a:lnTo>
                  <a:pt x="2832" y="18814"/>
                </a:lnTo>
                <a:lnTo>
                  <a:pt x="3624" y="20236"/>
                </a:lnTo>
                <a:cubicBezTo>
                  <a:pt x="3732" y="20427"/>
                  <a:pt x="3885" y="20525"/>
                  <a:pt x="4042" y="20525"/>
                </a:cubicBezTo>
                <a:cubicBezTo>
                  <a:pt x="4164" y="20525"/>
                  <a:pt x="4285" y="20466"/>
                  <a:pt x="4384" y="20348"/>
                </a:cubicBezTo>
                <a:cubicBezTo>
                  <a:pt x="4614" y="20073"/>
                  <a:pt x="4650" y="19574"/>
                  <a:pt x="4461" y="19240"/>
                </a:cubicBezTo>
                <a:lnTo>
                  <a:pt x="2832" y="16323"/>
                </a:lnTo>
                <a:lnTo>
                  <a:pt x="2832" y="9512"/>
                </a:lnTo>
                <a:lnTo>
                  <a:pt x="6455" y="11852"/>
                </a:lnTo>
                <a:lnTo>
                  <a:pt x="6455" y="17877"/>
                </a:lnTo>
                <a:cubicBezTo>
                  <a:pt x="6455" y="18617"/>
                  <a:pt x="6693" y="19981"/>
                  <a:pt x="8273" y="20866"/>
                </a:cubicBezTo>
                <a:cubicBezTo>
                  <a:pt x="9119" y="21338"/>
                  <a:pt x="10218" y="21600"/>
                  <a:pt x="11374" y="21600"/>
                </a:cubicBezTo>
                <a:cubicBezTo>
                  <a:pt x="12531" y="21600"/>
                  <a:pt x="13629" y="21338"/>
                  <a:pt x="14476" y="20866"/>
                </a:cubicBezTo>
                <a:cubicBezTo>
                  <a:pt x="16060" y="19981"/>
                  <a:pt x="16294" y="18611"/>
                  <a:pt x="16294" y="17877"/>
                </a:cubicBezTo>
                <a:lnTo>
                  <a:pt x="16294" y="11852"/>
                </a:lnTo>
                <a:lnTo>
                  <a:pt x="20889" y="8883"/>
                </a:lnTo>
                <a:cubicBezTo>
                  <a:pt x="21281" y="8627"/>
                  <a:pt x="21533" y="8063"/>
                  <a:pt x="21533" y="7440"/>
                </a:cubicBezTo>
                <a:cubicBezTo>
                  <a:pt x="21533" y="6818"/>
                  <a:pt x="21281" y="6247"/>
                  <a:pt x="20889" y="5998"/>
                </a:cubicBezTo>
                <a:close/>
                <a:moveTo>
                  <a:pt x="15218" y="11046"/>
                </a:moveTo>
                <a:lnTo>
                  <a:pt x="15218" y="17877"/>
                </a:lnTo>
                <a:cubicBezTo>
                  <a:pt x="15218" y="19063"/>
                  <a:pt x="13499" y="20020"/>
                  <a:pt x="11379" y="20020"/>
                </a:cubicBezTo>
                <a:cubicBezTo>
                  <a:pt x="9259" y="20020"/>
                  <a:pt x="7540" y="19063"/>
                  <a:pt x="7540" y="17877"/>
                </a:cubicBezTo>
                <a:lnTo>
                  <a:pt x="7540" y="11046"/>
                </a:lnTo>
                <a:cubicBezTo>
                  <a:pt x="7382" y="10816"/>
                  <a:pt x="7297" y="10574"/>
                  <a:pt x="7297" y="10312"/>
                </a:cubicBezTo>
                <a:cubicBezTo>
                  <a:pt x="7297" y="9125"/>
                  <a:pt x="9124" y="8168"/>
                  <a:pt x="11383" y="8168"/>
                </a:cubicBezTo>
                <a:cubicBezTo>
                  <a:pt x="13643" y="8168"/>
                  <a:pt x="15470" y="9125"/>
                  <a:pt x="15470" y="10312"/>
                </a:cubicBezTo>
                <a:cubicBezTo>
                  <a:pt x="15470" y="10567"/>
                  <a:pt x="15385" y="10816"/>
                  <a:pt x="15227" y="11046"/>
                </a:cubicBezTo>
                <a:close/>
                <a:moveTo>
                  <a:pt x="16523" y="9984"/>
                </a:moveTo>
                <a:cubicBezTo>
                  <a:pt x="16447" y="9210"/>
                  <a:pt x="16069" y="8070"/>
                  <a:pt x="14629" y="7309"/>
                </a:cubicBezTo>
                <a:cubicBezTo>
                  <a:pt x="13742" y="6844"/>
                  <a:pt x="12590" y="6588"/>
                  <a:pt x="11374" y="6588"/>
                </a:cubicBezTo>
                <a:cubicBezTo>
                  <a:pt x="10159" y="6588"/>
                  <a:pt x="9007" y="6844"/>
                  <a:pt x="8120" y="7309"/>
                </a:cubicBezTo>
                <a:cubicBezTo>
                  <a:pt x="6680" y="8063"/>
                  <a:pt x="6302" y="9204"/>
                  <a:pt x="6225" y="9984"/>
                </a:cubicBezTo>
                <a:lnTo>
                  <a:pt x="2832" y="7794"/>
                </a:lnTo>
                <a:lnTo>
                  <a:pt x="2832" y="7447"/>
                </a:lnTo>
                <a:cubicBezTo>
                  <a:pt x="2832" y="7335"/>
                  <a:pt x="2814" y="7224"/>
                  <a:pt x="2782" y="7126"/>
                </a:cubicBezTo>
                <a:lnTo>
                  <a:pt x="11370" y="1580"/>
                </a:lnTo>
                <a:lnTo>
                  <a:pt x="20453" y="7440"/>
                </a:lnTo>
                <a:lnTo>
                  <a:pt x="16519" y="9977"/>
                </a:lnTo>
                <a:close/>
              </a:path>
            </a:pathLst>
          </a:custGeom>
          <a:solidFill>
            <a:srgbClr val="FFFFFF"/>
          </a:solidFill>
          <a:ln w="12700">
            <a:miter lim="400000"/>
          </a:ln>
        </p:spPr>
        <p:txBody>
          <a:bodyPr lIns="45718" tIns="45718" rIns="45718" bIns="45718" anchor="ctr"/>
          <a:lstStyle/>
          <a:p>
            <a:pPr>
              <a:defRPr>
                <a:latin typeface="方正清刻本悦宋简体"/>
                <a:ea typeface="方正清刻本悦宋简体"/>
                <a:cs typeface="方正清刻本悦宋简体"/>
                <a:sym typeface="方正清刻本悦宋简体"/>
              </a:defRPr>
            </a:pPr>
            <a:endParaRPr/>
          </a:p>
        </p:txBody>
      </p:sp>
      <p:pic>
        <p:nvPicPr>
          <p:cNvPr id="197" name="图片 88" descr="图片 88"/>
          <p:cNvPicPr>
            <a:picLocks noChangeAspect="1"/>
          </p:cNvPicPr>
          <p:nvPr/>
        </p:nvPicPr>
        <p:blipFill>
          <a:blip r:embed="rId3">
            <a:alphaModFix amt="35000"/>
          </a:blip>
          <a:stretch>
            <a:fillRect/>
          </a:stretch>
        </p:blipFill>
        <p:spPr>
          <a:xfrm>
            <a:off x="5256174" y="6124419"/>
            <a:ext cx="1679651" cy="733581"/>
          </a:xfrm>
          <a:prstGeom prst="rect">
            <a:avLst/>
          </a:prstGeom>
          <a:ln w="12700">
            <a:miter lim="400000"/>
          </a:ln>
        </p:spPr>
      </p:pic>
      <p:grpSp>
        <p:nvGrpSpPr>
          <p:cNvPr id="200" name="Parallelogram 6"/>
          <p:cNvGrpSpPr/>
          <p:nvPr/>
        </p:nvGrpSpPr>
        <p:grpSpPr>
          <a:xfrm>
            <a:off x="9134572" y="2856322"/>
            <a:ext cx="2636818" cy="1272618"/>
            <a:chOff x="0" y="0"/>
            <a:chExt cx="2636816" cy="1272616"/>
          </a:xfrm>
        </p:grpSpPr>
        <p:sp>
          <p:nvSpPr>
            <p:cNvPr id="198" name="形状"/>
            <p:cNvSpPr/>
            <p:nvPr/>
          </p:nvSpPr>
          <p:spPr>
            <a:xfrm>
              <a:off x="0" y="0"/>
              <a:ext cx="2636818" cy="12726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309" y="0"/>
                  </a:lnTo>
                  <a:lnTo>
                    <a:pt x="21600" y="0"/>
                  </a:lnTo>
                  <a:lnTo>
                    <a:pt x="16291" y="21600"/>
                  </a:lnTo>
                  <a:close/>
                </a:path>
              </a:pathLst>
            </a:custGeom>
            <a:solidFill>
              <a:srgbClr val="00561F"/>
            </a:solidFill>
            <a:ln w="12700" cap="flat">
              <a:noFill/>
              <a:miter lim="400000"/>
            </a:ln>
            <a:effectLst/>
          </p:spPr>
          <p:txBody>
            <a:bodyPr wrap="square" lIns="45718" tIns="45718" rIns="45718" bIns="45718" numCol="1" anchor="ctr">
              <a:noAutofit/>
            </a:bodyPr>
            <a:lstStyle/>
            <a:p>
              <a:pPr algn="ctr">
                <a:defRPr>
                  <a:solidFill>
                    <a:srgbClr val="FFFFFF"/>
                  </a:solidFill>
                  <a:latin typeface="方正清刻本悦宋简体"/>
                  <a:ea typeface="方正清刻本悦宋简体"/>
                  <a:cs typeface="方正清刻本悦宋简体"/>
                  <a:sym typeface="方正清刻本悦宋简体"/>
                </a:defRPr>
              </a:pPr>
              <a:endParaRPr/>
            </a:p>
          </p:txBody>
        </p:sp>
        <p:sp>
          <p:nvSpPr>
            <p:cNvPr id="199" name="主论文"/>
            <p:cNvSpPr txBox="1"/>
            <p:nvPr/>
          </p:nvSpPr>
          <p:spPr>
            <a:xfrm>
              <a:off x="535493" y="431838"/>
              <a:ext cx="1565831"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latin typeface="方正清刻本悦宋简体"/>
                  <a:ea typeface="方正清刻本悦宋简体"/>
                  <a:cs typeface="方正清刻本悦宋简体"/>
                  <a:sym typeface="方正清刻本悦宋简体"/>
                </a:defRPr>
              </a:lvl1pPr>
            </a:lstStyle>
            <a:p>
              <a:r>
                <a:t>主论文</a:t>
              </a:r>
            </a:p>
          </p:txBody>
        </p:sp>
      </p:grpSp>
      <p:sp>
        <p:nvSpPr>
          <p:cNvPr id="201" name="Straight Connector 14"/>
          <p:cNvSpPr/>
          <p:nvPr/>
        </p:nvSpPr>
        <p:spPr>
          <a:xfrm flipH="1">
            <a:off x="9980980" y="4150685"/>
            <a:ext cx="9768" cy="1559927"/>
          </a:xfrm>
          <a:prstGeom prst="line">
            <a:avLst/>
          </a:prstGeom>
          <a:ln w="12700">
            <a:solidFill>
              <a:srgbClr val="A6A6A6"/>
            </a:solidFill>
            <a:tailEnd type="oval"/>
          </a:ln>
        </p:spPr>
        <p:txBody>
          <a:bodyPr lIns="45718" tIns="45718" rIns="45718" bIns="45718"/>
          <a:lstStyle/>
          <a:p>
            <a:endParaRPr/>
          </a:p>
        </p:txBody>
      </p:sp>
      <p:sp>
        <p:nvSpPr>
          <p:cNvPr id="202" name="文本框 6"/>
          <p:cNvSpPr txBox="1"/>
          <p:nvPr/>
        </p:nvSpPr>
        <p:spPr>
          <a:xfrm>
            <a:off x="10059796" y="4786857"/>
            <a:ext cx="2086485" cy="167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a:solidFill>
                  <a:srgbClr val="00561F"/>
                </a:solidFill>
                <a:latin typeface="方正清刻本悦宋简体"/>
                <a:ea typeface="方正清刻本悦宋简体"/>
                <a:cs typeface="方正清刻本悦宋简体"/>
                <a:sym typeface="方正清刻本悦宋简体"/>
              </a:defRPr>
            </a:pPr>
            <a:r>
              <a:t>构建具有40000个个体的社会图网络</a:t>
            </a:r>
          </a:p>
          <a:p>
            <a:pPr algn="ctr">
              <a:defRPr>
                <a:solidFill>
                  <a:srgbClr val="00561F"/>
                </a:solidFill>
                <a:latin typeface="方正清刻本悦宋简体"/>
                <a:ea typeface="方正清刻本悦宋简体"/>
                <a:cs typeface="方正清刻本悦宋简体"/>
                <a:sym typeface="方正清刻本悦宋简体"/>
              </a:defRPr>
            </a:pPr>
            <a:r>
              <a:t>在格子网络、随机网络和BA无标度网络上模拟</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本框 1"/>
          <p:cNvSpPr txBox="1"/>
          <p:nvPr/>
        </p:nvSpPr>
        <p:spPr>
          <a:xfrm>
            <a:off x="670714" y="462809"/>
            <a:ext cx="6149339" cy="599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800">
                <a:solidFill>
                  <a:srgbClr val="00561F"/>
                </a:solidFill>
                <a:latin typeface="方正清刻本悦宋简体"/>
                <a:ea typeface="方正清刻本悦宋简体"/>
                <a:cs typeface="方正清刻本悦宋简体"/>
                <a:sym typeface="方正清刻本悦宋简体"/>
              </a:defRPr>
            </a:lvl1pPr>
          </a:lstStyle>
          <a:p>
            <a:r>
              <a:t>三策略囚徒困境博弈模型（自愿参与）</a:t>
            </a:r>
          </a:p>
        </p:txBody>
      </p:sp>
      <p:pic>
        <p:nvPicPr>
          <p:cNvPr id="205" name="图形 4" descr="图形 4"/>
          <p:cNvPicPr>
            <a:picLocks noChangeAspect="1"/>
          </p:cNvPicPr>
          <p:nvPr/>
        </p:nvPicPr>
        <p:blipFill>
          <a:blip r:embed="rId2"/>
          <a:stretch>
            <a:fillRect/>
          </a:stretch>
        </p:blipFill>
        <p:spPr>
          <a:xfrm>
            <a:off x="10221090" y="544420"/>
            <a:ext cx="1250912" cy="360002"/>
          </a:xfrm>
          <a:prstGeom prst="rect">
            <a:avLst/>
          </a:prstGeom>
          <a:ln w="12700">
            <a:miter lim="400000"/>
          </a:ln>
        </p:spPr>
      </p:pic>
      <p:sp>
        <p:nvSpPr>
          <p:cNvPr id="206" name="矩形 7"/>
          <p:cNvSpPr txBox="1"/>
          <p:nvPr/>
        </p:nvSpPr>
        <p:spPr>
          <a:xfrm>
            <a:off x="719999" y="1565849"/>
            <a:ext cx="10752002" cy="365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r>
              <a:t> </a:t>
            </a:r>
            <a:r>
              <a:rPr b="1"/>
              <a:t>·</a:t>
            </a:r>
            <a:r>
              <a:t> 玩家有三种可能的策略：合作，背叛和孤独</a:t>
            </a: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endParaRP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r>
              <a:t> </a:t>
            </a:r>
            <a:r>
              <a:rPr b="1"/>
              <a:t>·</a:t>
            </a:r>
            <a:r>
              <a:t> 博弈收益矩阵（文章参数取值为R=1，S=0，P=0，</a:t>
            </a:r>
            <a:r>
              <a:rPr>
                <a:latin typeface="+mj-lt"/>
                <a:ea typeface="+mj-ea"/>
                <a:cs typeface="+mj-cs"/>
                <a:sym typeface="等线"/>
              </a:rPr>
              <a:t>σ=0.3 </a:t>
            </a:r>
            <a:r>
              <a:t>以及 T=1.5）</a:t>
            </a: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endParaRP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endParaRP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endParaRPr/>
          </a:p>
          <a:p>
            <a:pPr algn="just">
              <a:lnSpc>
                <a:spcPct val="150000"/>
              </a:lnSpc>
              <a:defRPr sz="2000">
                <a:solidFill>
                  <a:srgbClr val="404040"/>
                </a:solidFill>
                <a:latin typeface="方正清刻本悦宋简体"/>
                <a:ea typeface="方正清刻本悦宋简体"/>
                <a:cs typeface="方正清刻本悦宋简体"/>
                <a:sym typeface="方正清刻本悦宋简体"/>
              </a:defRPr>
            </a:pPr>
            <a:endParaRPr/>
          </a:p>
        </p:txBody>
      </p:sp>
      <p:graphicFrame>
        <p:nvGraphicFramePr>
          <p:cNvPr id="207" name="表格 9"/>
          <p:cNvGraphicFramePr/>
          <p:nvPr/>
        </p:nvGraphicFramePr>
        <p:xfrm>
          <a:off x="1194551" y="3312038"/>
          <a:ext cx="6855939" cy="1905000"/>
        </p:xfrm>
        <a:graphic>
          <a:graphicData uri="http://schemas.openxmlformats.org/drawingml/2006/table">
            <a:tbl>
              <a:tblPr>
                <a:tableStyleId>{4C3C2611-4C71-4FC5-86AE-919BDF0F9419}</a:tableStyleId>
              </a:tblPr>
              <a:tblGrid>
                <a:gridCol w="1861269">
                  <a:extLst>
                    <a:ext uri="{9D8B030D-6E8A-4147-A177-3AD203B41FA5}">
                      <a16:colId xmlns:a16="http://schemas.microsoft.com/office/drawing/2014/main" val="20000"/>
                    </a:ext>
                  </a:extLst>
                </a:gridCol>
                <a:gridCol w="1216059">
                  <a:extLst>
                    <a:ext uri="{9D8B030D-6E8A-4147-A177-3AD203B41FA5}">
                      <a16:colId xmlns:a16="http://schemas.microsoft.com/office/drawing/2014/main" val="20001"/>
                    </a:ext>
                  </a:extLst>
                </a:gridCol>
                <a:gridCol w="1168923">
                  <a:extLst>
                    <a:ext uri="{9D8B030D-6E8A-4147-A177-3AD203B41FA5}">
                      <a16:colId xmlns:a16="http://schemas.microsoft.com/office/drawing/2014/main" val="20002"/>
                    </a:ext>
                  </a:extLst>
                </a:gridCol>
                <a:gridCol w="1310326">
                  <a:extLst>
                    <a:ext uri="{9D8B030D-6E8A-4147-A177-3AD203B41FA5}">
                      <a16:colId xmlns:a16="http://schemas.microsoft.com/office/drawing/2014/main" val="20003"/>
                    </a:ext>
                  </a:extLst>
                </a:gridCol>
                <a:gridCol w="1299362">
                  <a:extLst>
                    <a:ext uri="{9D8B030D-6E8A-4147-A177-3AD203B41FA5}">
                      <a16:colId xmlns:a16="http://schemas.microsoft.com/office/drawing/2014/main" val="20004"/>
                    </a:ext>
                  </a:extLst>
                </a:gridCol>
              </a:tblGrid>
              <a:tr h="370840">
                <a:tc rowSpan="2">
                  <a:txBody>
                    <a:bodyPr/>
                    <a:lstStyle/>
                    <a:p>
                      <a:pPr algn="ctr">
                        <a:defRPr sz="1800"/>
                      </a:pPr>
                      <a:r>
                        <a:rPr sz="2000">
                          <a:latin typeface="方正清刻本悦宋简体"/>
                          <a:ea typeface="方正清刻本悦宋简体"/>
                          <a:cs typeface="方正清刻本悦宋简体"/>
                          <a:sym typeface="方正清刻本悦宋简体"/>
                        </a:rPr>
                        <a:t>项目</a:t>
                      </a:r>
                    </a:p>
                  </a:txBody>
                  <a:tcPr marL="45720" marR="45720" horzOverflow="overflow"/>
                </a:tc>
                <a:tc gridSpan="4">
                  <a:txBody>
                    <a:bodyPr/>
                    <a:lstStyle/>
                    <a:p>
                      <a:pPr algn="ctr">
                        <a:defRPr sz="2000">
                          <a:latin typeface="方正清刻本悦宋简体"/>
                          <a:ea typeface="方正清刻本悦宋简体"/>
                          <a:cs typeface="方正清刻本悦宋简体"/>
                          <a:sym typeface="方正清刻本悦宋简体"/>
                        </a:defRPr>
                      </a:pPr>
                      <a:r>
                        <a:t>博弈方2    </a:t>
                      </a:r>
                    </a:p>
                  </a:txBody>
                  <a:tcPr marL="45720" marR="45720" horzOverflow="overflow"/>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70840">
                <a:tc vMerge="1">
                  <a:txBody>
                    <a:bodyPr/>
                    <a:lstStyle/>
                    <a:p>
                      <a:endParaRPr lang="zh-CN"/>
                    </a:p>
                  </a:txBody>
                  <a:tcPr/>
                </a:tc>
                <a:tc>
                  <a:txBody>
                    <a:bodyPr/>
                    <a:lstStyle/>
                    <a:p>
                      <a:pPr algn="ctr">
                        <a:defRPr sz="2000">
                          <a:latin typeface="方正清刻本悦宋简体"/>
                          <a:ea typeface="方正清刻本悦宋简体"/>
                          <a:cs typeface="方正清刻本悦宋简体"/>
                          <a:sym typeface="方正清刻本悦宋简体"/>
                        </a:defRPr>
                      </a:pPr>
                      <a:endParaRPr/>
                    </a:p>
                  </a:txBody>
                  <a:tcPr marL="45720" marR="45720" horzOverflow="overflow"/>
                </a:tc>
                <a:tc>
                  <a:txBody>
                    <a:bodyPr/>
                    <a:lstStyle/>
                    <a:p>
                      <a:pPr algn="ctr">
                        <a:defRPr sz="1800"/>
                      </a:pPr>
                      <a:r>
                        <a:rPr sz="2000">
                          <a:latin typeface="方正清刻本悦宋简体"/>
                          <a:ea typeface="方正清刻本悦宋简体"/>
                          <a:cs typeface="方正清刻本悦宋简体"/>
                          <a:sym typeface="方正清刻本悦宋简体"/>
                        </a:rPr>
                        <a:t>合作</a:t>
                      </a:r>
                    </a:p>
                  </a:txBody>
                  <a:tcPr marL="45720" marR="45720" horzOverflow="overflow"/>
                </a:tc>
                <a:tc>
                  <a:txBody>
                    <a:bodyPr/>
                    <a:lstStyle/>
                    <a:p>
                      <a:pPr algn="ctr">
                        <a:defRPr sz="2000">
                          <a:latin typeface="方正清刻本悦宋简体"/>
                          <a:ea typeface="方正清刻本悦宋简体"/>
                          <a:cs typeface="方正清刻本悦宋简体"/>
                          <a:sym typeface="方正清刻本悦宋简体"/>
                        </a:defRPr>
                      </a:pPr>
                      <a:r>
                        <a:t>背叛</a:t>
                      </a:r>
                      <a:r>
                        <a:rPr>
                          <a:latin typeface="+mn-lt"/>
                          <a:ea typeface="+mn-ea"/>
                          <a:cs typeface="+mn-cs"/>
                          <a:sym typeface="Helvetica"/>
                        </a:rPr>
                        <a:t> </a:t>
                      </a:r>
                    </a:p>
                  </a:txBody>
                  <a:tcPr marL="45720" marR="45720" horzOverflow="overflow"/>
                </a:tc>
                <a:tc>
                  <a:txBody>
                    <a:bodyPr/>
                    <a:lstStyle/>
                    <a:p>
                      <a:pPr algn="ctr">
                        <a:defRPr sz="1800"/>
                      </a:pPr>
                      <a:r>
                        <a:rPr sz="2000">
                          <a:latin typeface="方正清刻本悦宋简体"/>
                          <a:ea typeface="方正清刻本悦宋简体"/>
                          <a:cs typeface="方正清刻本悦宋简体"/>
                          <a:sym typeface="方正清刻本悦宋简体"/>
                        </a:rPr>
                        <a:t>孤独</a:t>
                      </a:r>
                    </a:p>
                  </a:txBody>
                  <a:tcPr marL="45720" marR="45720" horzOverflow="overflow"/>
                </a:tc>
                <a:extLst>
                  <a:ext uri="{0D108BD9-81ED-4DB2-BD59-A6C34878D82A}">
                    <a16:rowId xmlns:a16="http://schemas.microsoft.com/office/drawing/2014/main" val="10001"/>
                  </a:ext>
                </a:extLst>
              </a:tr>
              <a:tr h="1112520">
                <a:tc>
                  <a:txBody>
                    <a:bodyPr/>
                    <a:lstStyle/>
                    <a:p>
                      <a:pPr algn="ctr">
                        <a:defRPr sz="2000">
                          <a:latin typeface="方正清刻本悦宋简体"/>
                          <a:ea typeface="方正清刻本悦宋简体"/>
                          <a:cs typeface="方正清刻本悦宋简体"/>
                          <a:sym typeface="方正清刻本悦宋简体"/>
                        </a:defRPr>
                      </a:pPr>
                      <a:r>
                        <a:t>博弈方1</a:t>
                      </a:r>
                    </a:p>
                  </a:txBody>
                  <a:tcPr marL="45720" marR="45720" horzOverflow="overflow"/>
                </a:tc>
                <a:tc>
                  <a:txBody>
                    <a:bodyPr/>
                    <a:lstStyle/>
                    <a:p>
                      <a:pPr algn="ctr">
                        <a:defRPr sz="1800"/>
                      </a:pPr>
                      <a:r>
                        <a:rPr sz="2000">
                          <a:latin typeface="方正清刻本悦宋简体"/>
                          <a:ea typeface="方正清刻本悦宋简体"/>
                          <a:cs typeface="方正清刻本悦宋简体"/>
                          <a:sym typeface="方正清刻本悦宋简体"/>
                        </a:rPr>
                        <a:t>合作
背叛
孤独</a:t>
                      </a:r>
                    </a:p>
                  </a:txBody>
                  <a:tcPr marL="45720" marR="45720" horzOverflow="overflow"/>
                </a:tc>
                <a:tc>
                  <a:txBody>
                    <a:bodyPr/>
                    <a:lstStyle/>
                    <a:p>
                      <a:pPr algn="ctr">
                        <a:defRPr sz="2000">
                          <a:latin typeface="方正清刻本悦宋简体"/>
                          <a:ea typeface="方正清刻本悦宋简体"/>
                          <a:cs typeface="方正清刻本悦宋简体"/>
                          <a:sym typeface="方正清刻本悦宋简体"/>
                        </a:defRPr>
                      </a:pPr>
                      <a:r>
                        <a:rPr dirty="0"/>
                        <a:t>R/R</a:t>
                      </a:r>
                    </a:p>
                    <a:p>
                      <a:pPr algn="ctr">
                        <a:defRPr sz="2000">
                          <a:latin typeface="方正清刻本悦宋简体"/>
                          <a:ea typeface="方正清刻本悦宋简体"/>
                          <a:cs typeface="方正清刻本悦宋简体"/>
                          <a:sym typeface="方正清刻本悦宋简体"/>
                        </a:defRPr>
                      </a:pPr>
                      <a:r>
                        <a:rPr dirty="0"/>
                        <a:t>T/S</a:t>
                      </a:r>
                    </a:p>
                    <a:p>
                      <a:pPr algn="ctr">
                        <a:defRPr sz="2000">
                          <a:latin typeface="方正清刻本悦宋简体"/>
                          <a:ea typeface="方正清刻本悦宋简体"/>
                          <a:cs typeface="方正清刻本悦宋简体"/>
                          <a:sym typeface="方正清刻本悦宋简体"/>
                        </a:defRPr>
                      </a:pPr>
                      <a:r>
                        <a:rPr dirty="0"/>
                        <a:t>σ/σ</a:t>
                      </a:r>
                    </a:p>
                  </a:txBody>
                  <a:tcPr marL="45720" marR="45720" horzOverflow="overflow"/>
                </a:tc>
                <a:tc>
                  <a:txBody>
                    <a:bodyPr/>
                    <a:lstStyle/>
                    <a:p>
                      <a:pPr algn="ctr">
                        <a:defRPr sz="2000">
                          <a:latin typeface="方正清刻本悦宋简体"/>
                          <a:ea typeface="方正清刻本悦宋简体"/>
                          <a:cs typeface="方正清刻本悦宋简体"/>
                          <a:sym typeface="方正清刻本悦宋简体"/>
                        </a:defRPr>
                      </a:pPr>
                      <a:r>
                        <a:rPr dirty="0"/>
                        <a:t>S/T</a:t>
                      </a:r>
                    </a:p>
                    <a:p>
                      <a:pPr algn="ctr">
                        <a:defRPr sz="2000">
                          <a:latin typeface="方正清刻本悦宋简体"/>
                          <a:ea typeface="方正清刻本悦宋简体"/>
                          <a:cs typeface="方正清刻本悦宋简体"/>
                          <a:sym typeface="方正清刻本悦宋简体"/>
                        </a:defRPr>
                      </a:pPr>
                      <a:r>
                        <a:rPr dirty="0"/>
                        <a:t>P/P</a:t>
                      </a:r>
                    </a:p>
                    <a:p>
                      <a:pPr algn="ctr">
                        <a:defRPr sz="2000">
                          <a:latin typeface="方正清刻本悦宋简体"/>
                          <a:ea typeface="方正清刻本悦宋简体"/>
                          <a:cs typeface="方正清刻本悦宋简体"/>
                          <a:sym typeface="方正清刻本悦宋简体"/>
                        </a:defRPr>
                      </a:pPr>
                      <a:r>
                        <a:rPr dirty="0"/>
                        <a:t>σ/σ</a:t>
                      </a:r>
                    </a:p>
                  </a:txBody>
                  <a:tcPr marL="45720" marR="45720" horzOverflow="overflow"/>
                </a:tc>
                <a:tc>
                  <a:txBody>
                    <a:bodyPr/>
                    <a:lstStyle/>
                    <a:p>
                      <a:pPr algn="ctr">
                        <a:defRPr sz="2000">
                          <a:latin typeface="方正清刻本悦宋简体"/>
                          <a:ea typeface="方正清刻本悦宋简体"/>
                          <a:cs typeface="方正清刻本悦宋简体"/>
                          <a:sym typeface="方正清刻本悦宋简体"/>
                        </a:defRPr>
                      </a:pPr>
                      <a:r>
                        <a:rPr dirty="0"/>
                        <a:t>σ/σ</a:t>
                      </a:r>
                    </a:p>
                    <a:p>
                      <a:pPr algn="ctr">
                        <a:defRPr sz="2000">
                          <a:latin typeface="方正清刻本悦宋简体"/>
                          <a:ea typeface="方正清刻本悦宋简体"/>
                          <a:cs typeface="方正清刻本悦宋简体"/>
                          <a:sym typeface="方正清刻本悦宋简体"/>
                        </a:defRPr>
                      </a:pPr>
                      <a:r>
                        <a:rPr dirty="0"/>
                        <a:t>σ/σ</a:t>
                      </a:r>
                    </a:p>
                    <a:p>
                      <a:pPr algn="ctr">
                        <a:defRPr sz="2000">
                          <a:latin typeface="方正清刻本悦宋简体"/>
                          <a:ea typeface="方正清刻本悦宋简体"/>
                          <a:cs typeface="方正清刻本悦宋简体"/>
                          <a:sym typeface="方正清刻本悦宋简体"/>
                        </a:defRPr>
                      </a:pPr>
                      <a:r>
                        <a:rPr dirty="0"/>
                        <a:t>σ/σ</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直接箭头连接符 2"/>
          <p:cNvSpPr/>
          <p:nvPr/>
        </p:nvSpPr>
        <p:spPr>
          <a:xfrm>
            <a:off x="685798" y="3429000"/>
            <a:ext cx="10965429" cy="0"/>
          </a:xfrm>
          <a:prstGeom prst="line">
            <a:avLst/>
          </a:prstGeom>
          <a:ln w="38100">
            <a:solidFill>
              <a:srgbClr val="00561F"/>
            </a:solidFill>
            <a:miter/>
            <a:headEnd type="triangle"/>
            <a:tailEnd type="triangle"/>
          </a:ln>
        </p:spPr>
        <p:txBody>
          <a:bodyPr lIns="45718" tIns="45718" rIns="45718" bIns="45718"/>
          <a:lstStyle/>
          <a:p>
            <a:endParaRPr/>
          </a:p>
        </p:txBody>
      </p:sp>
      <p:sp>
        <p:nvSpPr>
          <p:cNvPr id="210" name="矩形 34"/>
          <p:cNvSpPr/>
          <p:nvPr/>
        </p:nvSpPr>
        <p:spPr>
          <a:xfrm rot="10800000">
            <a:off x="6115308" y="3148958"/>
            <a:ext cx="4410002" cy="554402"/>
          </a:xfrm>
          <a:prstGeom prst="rect">
            <a:avLst/>
          </a:prstGeom>
          <a:gradFill>
            <a:gsLst>
              <a:gs pos="0">
                <a:srgbClr val="00561F"/>
              </a:gs>
              <a:gs pos="100000">
                <a:srgbClr val="F6F6F6"/>
              </a:gs>
            </a:gsLst>
          </a:gradFill>
          <a:ln w="12700">
            <a:miter lim="400000"/>
          </a:ln>
        </p:spPr>
        <p:txBody>
          <a:bodyPr lIns="45718" tIns="45718" rIns="45718" bIns="45718" anchor="ctr"/>
          <a:lstStyle/>
          <a:p>
            <a:pPr>
              <a:defRPr>
                <a:latin typeface="+mj-lt"/>
                <a:ea typeface="+mj-ea"/>
                <a:cs typeface="+mj-cs"/>
                <a:sym typeface="等线"/>
              </a:defRPr>
            </a:pPr>
            <a:endParaRPr/>
          </a:p>
        </p:txBody>
      </p:sp>
      <p:sp>
        <p:nvSpPr>
          <p:cNvPr id="211" name="文本框 1"/>
          <p:cNvSpPr txBox="1"/>
          <p:nvPr/>
        </p:nvSpPr>
        <p:spPr>
          <a:xfrm>
            <a:off x="529813" y="346407"/>
            <a:ext cx="2958821"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情感量化表达</a:t>
            </a:r>
          </a:p>
        </p:txBody>
      </p:sp>
      <p:pic>
        <p:nvPicPr>
          <p:cNvPr id="212" name="图形 4" descr="图形 4"/>
          <p:cNvPicPr>
            <a:picLocks noChangeAspect="1"/>
          </p:cNvPicPr>
          <p:nvPr/>
        </p:nvPicPr>
        <p:blipFill>
          <a:blip r:embed="rId2"/>
          <a:stretch>
            <a:fillRect/>
          </a:stretch>
        </p:blipFill>
        <p:spPr>
          <a:xfrm>
            <a:off x="10221090" y="544420"/>
            <a:ext cx="1250913" cy="360003"/>
          </a:xfrm>
          <a:prstGeom prst="rect">
            <a:avLst/>
          </a:prstGeom>
          <a:ln w="12700">
            <a:miter lim="400000"/>
          </a:ln>
        </p:spPr>
      </p:pic>
      <p:sp>
        <p:nvSpPr>
          <p:cNvPr id="213" name="文本框 109"/>
          <p:cNvSpPr txBox="1"/>
          <p:nvPr/>
        </p:nvSpPr>
        <p:spPr>
          <a:xfrm>
            <a:off x="7146334" y="5343735"/>
            <a:ext cx="588650" cy="332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02</a:t>
            </a:r>
          </a:p>
        </p:txBody>
      </p:sp>
      <p:sp>
        <p:nvSpPr>
          <p:cNvPr id="214" name="文本框 109"/>
          <p:cNvSpPr txBox="1"/>
          <p:nvPr/>
        </p:nvSpPr>
        <p:spPr>
          <a:xfrm>
            <a:off x="10842511" y="5343735"/>
            <a:ext cx="588650" cy="332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03</a:t>
            </a:r>
          </a:p>
        </p:txBody>
      </p:sp>
      <p:pic>
        <p:nvPicPr>
          <p:cNvPr id="215" name="图片 46" descr="图片 46"/>
          <p:cNvPicPr>
            <a:picLocks noChangeAspect="1"/>
          </p:cNvPicPr>
          <p:nvPr/>
        </p:nvPicPr>
        <p:blipFill>
          <a:blip r:embed="rId3">
            <a:alphaModFix amt="35000"/>
          </a:blip>
          <a:stretch>
            <a:fillRect/>
          </a:stretch>
        </p:blipFill>
        <p:spPr>
          <a:xfrm>
            <a:off x="5256174" y="6124418"/>
            <a:ext cx="1679653" cy="733583"/>
          </a:xfrm>
          <a:prstGeom prst="rect">
            <a:avLst/>
          </a:prstGeom>
          <a:ln w="12700">
            <a:miter lim="400000"/>
          </a:ln>
        </p:spPr>
      </p:pic>
      <p:sp>
        <p:nvSpPr>
          <p:cNvPr id="216" name="椭圆 6"/>
          <p:cNvSpPr/>
          <p:nvPr/>
        </p:nvSpPr>
        <p:spPr>
          <a:xfrm>
            <a:off x="1584979" y="3335554"/>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17" name="椭圆 7"/>
          <p:cNvSpPr/>
          <p:nvPr/>
        </p:nvSpPr>
        <p:spPr>
          <a:xfrm>
            <a:off x="10423942" y="3335554"/>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18" name="矩形 11"/>
          <p:cNvSpPr/>
          <p:nvPr/>
        </p:nvSpPr>
        <p:spPr>
          <a:xfrm>
            <a:off x="685800" y="3682455"/>
            <a:ext cx="2952134" cy="5232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FFFFFF"/>
                </a:solidFill>
                <a:latin typeface="方正清刻本悦宋简体"/>
                <a:ea typeface="方正清刻本悦宋简体"/>
                <a:cs typeface="方正清刻本悦宋简体"/>
                <a:sym typeface="方正清刻本悦宋简体"/>
              </a:defRPr>
            </a:lvl1pPr>
          </a:lstStyle>
          <a:p>
            <a:r>
              <a:t>对弱者，α∈[0, 1]</a:t>
            </a:r>
          </a:p>
        </p:txBody>
      </p:sp>
      <p:sp>
        <p:nvSpPr>
          <p:cNvPr id="219" name="矩形 15"/>
          <p:cNvSpPr/>
          <p:nvPr/>
        </p:nvSpPr>
        <p:spPr>
          <a:xfrm>
            <a:off x="5159452" y="729559"/>
            <a:ext cx="693483"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b="1">
                <a:solidFill>
                  <a:srgbClr val="FFFFFF"/>
                </a:solidFill>
                <a:latin typeface="方正清刻本悦宋简体"/>
                <a:ea typeface="方正清刻本悦宋简体"/>
                <a:cs typeface="方正清刻本悦宋简体"/>
                <a:sym typeface="方正清刻本悦宋简体"/>
              </a:defRPr>
            </a:lvl1pPr>
          </a:lstStyle>
          <a:p>
            <a:r>
              <a:t>W=1</a:t>
            </a:r>
          </a:p>
        </p:txBody>
      </p:sp>
      <p:sp>
        <p:nvSpPr>
          <p:cNvPr id="220" name="矩形 24"/>
          <p:cNvSpPr/>
          <p:nvPr/>
        </p:nvSpPr>
        <p:spPr>
          <a:xfrm>
            <a:off x="1666066" y="3139126"/>
            <a:ext cx="4410000" cy="554402"/>
          </a:xfrm>
          <a:prstGeom prst="rect">
            <a:avLst/>
          </a:prstGeom>
          <a:gradFill>
            <a:gsLst>
              <a:gs pos="0">
                <a:srgbClr val="00561F"/>
              </a:gs>
              <a:gs pos="100000">
                <a:srgbClr val="F6F6F6"/>
              </a:gs>
            </a:gsLst>
          </a:gradFill>
          <a:ln w="12700">
            <a:miter lim="400000"/>
          </a:ln>
        </p:spPr>
        <p:txBody>
          <a:bodyPr lIns="45718" tIns="45718" rIns="45718" bIns="45718" anchor="ctr"/>
          <a:lstStyle/>
          <a:p>
            <a:pPr>
              <a:defRPr>
                <a:latin typeface="+mj-lt"/>
                <a:ea typeface="+mj-ea"/>
                <a:cs typeface="+mj-cs"/>
                <a:sym typeface="等线"/>
              </a:defRPr>
            </a:pPr>
            <a:endParaRPr/>
          </a:p>
        </p:txBody>
      </p:sp>
      <p:sp>
        <p:nvSpPr>
          <p:cNvPr id="221" name="矩形 28"/>
          <p:cNvSpPr/>
          <p:nvPr/>
        </p:nvSpPr>
        <p:spPr>
          <a:xfrm>
            <a:off x="8645600" y="2626545"/>
            <a:ext cx="2834831" cy="5232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FFFFFF"/>
                </a:solidFill>
                <a:latin typeface="方正清刻本悦宋简体"/>
                <a:ea typeface="方正清刻本悦宋简体"/>
                <a:cs typeface="方正清刻本悦宋简体"/>
                <a:sym typeface="方正清刻本悦宋简体"/>
              </a:defRPr>
            </a:lvl1pPr>
          </a:lstStyle>
          <a:p>
            <a:r>
              <a:t>对强者，β∈[0, 1]</a:t>
            </a:r>
          </a:p>
        </p:txBody>
      </p:sp>
      <p:sp>
        <p:nvSpPr>
          <p:cNvPr id="222" name="矩形 30"/>
          <p:cNvSpPr/>
          <p:nvPr/>
        </p:nvSpPr>
        <p:spPr>
          <a:xfrm>
            <a:off x="6295621" y="5729730"/>
            <a:ext cx="575950"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b="1">
                <a:solidFill>
                  <a:srgbClr val="FFFFFF"/>
                </a:solidFill>
                <a:latin typeface="方正清刻本悦宋简体"/>
                <a:ea typeface="方正清刻本悦宋简体"/>
                <a:cs typeface="方正清刻本悦宋简体"/>
                <a:sym typeface="方正清刻本悦宋简体"/>
              </a:defRPr>
            </a:lvl1pPr>
          </a:lstStyle>
          <a:p>
            <a:r>
              <a:t>V=1</a:t>
            </a:r>
          </a:p>
        </p:txBody>
      </p:sp>
      <p:sp>
        <p:nvSpPr>
          <p:cNvPr id="223" name="矩形 31"/>
          <p:cNvSpPr/>
          <p:nvPr/>
        </p:nvSpPr>
        <p:spPr>
          <a:xfrm>
            <a:off x="6207342" y="6363915"/>
            <a:ext cx="502271"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b="1">
                <a:solidFill>
                  <a:srgbClr val="FFFFFF"/>
                </a:solidFill>
                <a:latin typeface="方正清刻本悦宋简体"/>
                <a:ea typeface="方正清刻本悦宋简体"/>
                <a:cs typeface="方正清刻本悦宋简体"/>
                <a:sym typeface="方正清刻本悦宋简体"/>
              </a:defRPr>
            </a:lvl1pPr>
          </a:lstStyle>
          <a:p>
            <a:r>
              <a:t>V</a:t>
            </a:r>
          </a:p>
        </p:txBody>
      </p:sp>
      <p:sp>
        <p:nvSpPr>
          <p:cNvPr id="224" name="矩形 32"/>
          <p:cNvSpPr/>
          <p:nvPr/>
        </p:nvSpPr>
        <p:spPr>
          <a:xfrm>
            <a:off x="5450959" y="141937"/>
            <a:ext cx="502271"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b="1">
                <a:solidFill>
                  <a:srgbClr val="FFFFFF"/>
                </a:solidFill>
                <a:latin typeface="方正清刻本悦宋简体"/>
                <a:ea typeface="方正清刻本悦宋简体"/>
                <a:cs typeface="方正清刻本悦宋简体"/>
                <a:sym typeface="方正清刻本悦宋简体"/>
              </a:defRPr>
            </a:lvl1pPr>
          </a:lstStyle>
          <a:p>
            <a:r>
              <a:t>W</a:t>
            </a:r>
          </a:p>
        </p:txBody>
      </p:sp>
      <p:sp>
        <p:nvSpPr>
          <p:cNvPr id="225" name="椭圆 19"/>
          <p:cNvSpPr/>
          <p:nvPr/>
        </p:nvSpPr>
        <p:spPr>
          <a:xfrm>
            <a:off x="6004462" y="3338705"/>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26" name="矩形 36"/>
          <p:cNvSpPr txBox="1"/>
          <p:nvPr/>
        </p:nvSpPr>
        <p:spPr>
          <a:xfrm>
            <a:off x="5164637" y="3161059"/>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00561F"/>
                </a:solidFill>
                <a:latin typeface="方正清刻本悦宋简体"/>
                <a:ea typeface="方正清刻本悦宋简体"/>
                <a:cs typeface="方正清刻本悦宋简体"/>
                <a:sym typeface="方正清刻本悦宋简体"/>
              </a:defRPr>
            </a:lvl1pPr>
          </a:lstStyle>
          <a:p>
            <a:r>
              <a:t>漠然</a:t>
            </a:r>
          </a:p>
        </p:txBody>
      </p:sp>
      <p:sp>
        <p:nvSpPr>
          <p:cNvPr id="227" name="矩形 37"/>
          <p:cNvSpPr txBox="1"/>
          <p:nvPr/>
        </p:nvSpPr>
        <p:spPr>
          <a:xfrm>
            <a:off x="1786459" y="3151226"/>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FFFFFF"/>
                </a:solidFill>
                <a:latin typeface="方正清刻本悦宋简体"/>
                <a:ea typeface="方正清刻本悦宋简体"/>
                <a:cs typeface="方正清刻本悦宋简体"/>
                <a:sym typeface="方正清刻本悦宋简体"/>
              </a:defRPr>
            </a:lvl1pPr>
          </a:lstStyle>
          <a:p>
            <a:r>
              <a:t>同情</a:t>
            </a:r>
          </a:p>
        </p:txBody>
      </p:sp>
      <p:sp>
        <p:nvSpPr>
          <p:cNvPr id="228" name="矩形 38"/>
          <p:cNvSpPr/>
          <p:nvPr/>
        </p:nvSpPr>
        <p:spPr>
          <a:xfrm>
            <a:off x="1666066" y="1237064"/>
            <a:ext cx="4410000" cy="554402"/>
          </a:xfrm>
          <a:prstGeom prst="rect">
            <a:avLst/>
          </a:prstGeom>
          <a:gradFill>
            <a:gsLst>
              <a:gs pos="0">
                <a:srgbClr val="00561F"/>
              </a:gs>
              <a:gs pos="100000">
                <a:srgbClr val="F6F6F6"/>
              </a:gs>
            </a:gsLst>
          </a:gradFill>
          <a:ln w="12700">
            <a:miter lim="400000"/>
          </a:ln>
        </p:spPr>
        <p:txBody>
          <a:bodyPr lIns="45718" tIns="45718" rIns="45718" bIns="45718" anchor="ctr"/>
          <a:lstStyle/>
          <a:p>
            <a:pPr>
              <a:defRPr>
                <a:latin typeface="+mj-lt"/>
                <a:ea typeface="+mj-ea"/>
                <a:cs typeface="+mj-cs"/>
                <a:sym typeface="等线"/>
              </a:defRPr>
            </a:pPr>
            <a:endParaRPr/>
          </a:p>
        </p:txBody>
      </p:sp>
      <p:sp>
        <p:nvSpPr>
          <p:cNvPr id="229" name="矩形 39"/>
          <p:cNvSpPr txBox="1"/>
          <p:nvPr/>
        </p:nvSpPr>
        <p:spPr>
          <a:xfrm>
            <a:off x="5164637" y="1258997"/>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00561F"/>
                </a:solidFill>
                <a:latin typeface="方正清刻本悦宋简体"/>
                <a:ea typeface="方正清刻本悦宋简体"/>
                <a:cs typeface="方正清刻本悦宋简体"/>
                <a:sym typeface="方正清刻本悦宋简体"/>
              </a:defRPr>
            </a:lvl1pPr>
          </a:lstStyle>
          <a:p>
            <a:r>
              <a:t>漠然</a:t>
            </a:r>
          </a:p>
        </p:txBody>
      </p:sp>
      <p:sp>
        <p:nvSpPr>
          <p:cNvPr id="230" name="矩形 40"/>
          <p:cNvSpPr txBox="1"/>
          <p:nvPr/>
        </p:nvSpPr>
        <p:spPr>
          <a:xfrm>
            <a:off x="1786459" y="1249164"/>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FFFFFF"/>
                </a:solidFill>
                <a:latin typeface="方正清刻本悦宋简体"/>
                <a:ea typeface="方正清刻本悦宋简体"/>
                <a:cs typeface="方正清刻本悦宋简体"/>
                <a:sym typeface="方正清刻本悦宋简体"/>
              </a:defRPr>
            </a:lvl1pPr>
          </a:lstStyle>
          <a:p>
            <a:r>
              <a:t>欺凌</a:t>
            </a:r>
          </a:p>
        </p:txBody>
      </p:sp>
      <p:sp>
        <p:nvSpPr>
          <p:cNvPr id="231" name="矩形 41"/>
          <p:cNvSpPr/>
          <p:nvPr/>
        </p:nvSpPr>
        <p:spPr>
          <a:xfrm rot="10800000">
            <a:off x="6117928" y="5071871"/>
            <a:ext cx="4410002" cy="554402"/>
          </a:xfrm>
          <a:prstGeom prst="rect">
            <a:avLst/>
          </a:prstGeom>
          <a:gradFill>
            <a:gsLst>
              <a:gs pos="0">
                <a:srgbClr val="00561F"/>
              </a:gs>
              <a:gs pos="100000">
                <a:srgbClr val="F6F6F6"/>
              </a:gs>
            </a:gsLst>
          </a:gradFill>
          <a:ln w="12700">
            <a:miter lim="400000"/>
          </a:ln>
        </p:spPr>
        <p:txBody>
          <a:bodyPr lIns="45718" tIns="45718" rIns="45718" bIns="45718" anchor="ctr"/>
          <a:lstStyle/>
          <a:p>
            <a:pPr>
              <a:defRPr>
                <a:latin typeface="+mj-lt"/>
                <a:ea typeface="+mj-ea"/>
                <a:cs typeface="+mj-cs"/>
                <a:sym typeface="等线"/>
              </a:defRPr>
            </a:pPr>
            <a:endParaRPr/>
          </a:p>
        </p:txBody>
      </p:sp>
      <p:sp>
        <p:nvSpPr>
          <p:cNvPr id="232" name="椭圆 18"/>
          <p:cNvSpPr/>
          <p:nvPr/>
        </p:nvSpPr>
        <p:spPr>
          <a:xfrm>
            <a:off x="6004462" y="1420818"/>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33" name="椭圆 20"/>
          <p:cNvSpPr/>
          <p:nvPr/>
        </p:nvSpPr>
        <p:spPr>
          <a:xfrm>
            <a:off x="6004023" y="5250288"/>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34" name="矩形 42"/>
          <p:cNvSpPr txBox="1"/>
          <p:nvPr/>
        </p:nvSpPr>
        <p:spPr>
          <a:xfrm>
            <a:off x="6279510" y="3170160"/>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00561F"/>
                </a:solidFill>
                <a:latin typeface="方正清刻本悦宋简体"/>
                <a:ea typeface="方正清刻本悦宋简体"/>
                <a:cs typeface="方正清刻本悦宋简体"/>
                <a:sym typeface="方正清刻本悦宋简体"/>
              </a:defRPr>
            </a:lvl1pPr>
          </a:lstStyle>
          <a:p>
            <a:r>
              <a:t>畏惧</a:t>
            </a:r>
          </a:p>
        </p:txBody>
      </p:sp>
      <p:sp>
        <p:nvSpPr>
          <p:cNvPr id="235" name="矩形 43"/>
          <p:cNvSpPr txBox="1"/>
          <p:nvPr/>
        </p:nvSpPr>
        <p:spPr>
          <a:xfrm>
            <a:off x="6273972" y="5088466"/>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00561F"/>
                </a:solidFill>
                <a:latin typeface="方正清刻本悦宋简体"/>
                <a:ea typeface="方正清刻本悦宋简体"/>
                <a:cs typeface="方正清刻本悦宋简体"/>
                <a:sym typeface="方正清刻本悦宋简体"/>
              </a:defRPr>
            </a:lvl1pPr>
          </a:lstStyle>
          <a:p>
            <a:r>
              <a:t>畏惧</a:t>
            </a:r>
          </a:p>
        </p:txBody>
      </p:sp>
      <p:sp>
        <p:nvSpPr>
          <p:cNvPr id="236" name="矩形 44"/>
          <p:cNvSpPr txBox="1"/>
          <p:nvPr/>
        </p:nvSpPr>
        <p:spPr>
          <a:xfrm>
            <a:off x="9703178" y="3151226"/>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FFFFFF"/>
                </a:solidFill>
                <a:latin typeface="方正清刻本悦宋简体"/>
                <a:ea typeface="方正清刻本悦宋简体"/>
                <a:cs typeface="方正清刻本悦宋简体"/>
                <a:sym typeface="方正清刻本悦宋简体"/>
              </a:defRPr>
            </a:lvl1pPr>
          </a:lstStyle>
          <a:p>
            <a:r>
              <a:t>尊敬</a:t>
            </a:r>
          </a:p>
        </p:txBody>
      </p:sp>
      <p:sp>
        <p:nvSpPr>
          <p:cNvPr id="237" name="矩形 45"/>
          <p:cNvSpPr txBox="1"/>
          <p:nvPr/>
        </p:nvSpPr>
        <p:spPr>
          <a:xfrm>
            <a:off x="9703178" y="5088465"/>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FFFFFF"/>
                </a:solidFill>
                <a:latin typeface="方正清刻本悦宋简体"/>
                <a:ea typeface="方正清刻本悦宋简体"/>
                <a:cs typeface="方正清刻本悦宋简体"/>
                <a:sym typeface="方正清刻本悦宋简体"/>
              </a:defRPr>
            </a:lvl1pPr>
          </a:lstStyle>
          <a:p>
            <a:r>
              <a:t>嫉妒</a:t>
            </a:r>
          </a:p>
        </p:txBody>
      </p:sp>
      <p:sp>
        <p:nvSpPr>
          <p:cNvPr id="238" name="矩形 15"/>
          <p:cNvSpPr/>
          <p:nvPr/>
        </p:nvSpPr>
        <p:spPr>
          <a:xfrm>
            <a:off x="5205958" y="2630035"/>
            <a:ext cx="693483"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p>
            <a:pPr algn="ctr">
              <a:defRPr sz="2000" b="1">
                <a:solidFill>
                  <a:srgbClr val="FFFFFF"/>
                </a:solidFill>
                <a:latin typeface="方正清刻本悦宋简体"/>
                <a:ea typeface="方正清刻本悦宋简体"/>
                <a:cs typeface="方正清刻本悦宋简体"/>
                <a:sym typeface="方正清刻本悦宋简体"/>
              </a:defRPr>
            </a:pPr>
            <a:r>
              <a:t>W=0</a:t>
            </a:r>
          </a:p>
        </p:txBody>
      </p:sp>
      <p:sp>
        <p:nvSpPr>
          <p:cNvPr id="239" name="矩形 30"/>
          <p:cNvSpPr/>
          <p:nvPr/>
        </p:nvSpPr>
        <p:spPr>
          <a:xfrm>
            <a:off x="6303824" y="3842062"/>
            <a:ext cx="575950"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p>
            <a:pPr algn="ctr">
              <a:defRPr sz="2000" b="1">
                <a:solidFill>
                  <a:srgbClr val="FFFFFF"/>
                </a:solidFill>
                <a:latin typeface="方正清刻本悦宋简体"/>
                <a:ea typeface="方正清刻本悦宋简体"/>
                <a:cs typeface="方正清刻本悦宋简体"/>
                <a:sym typeface="方正清刻本悦宋简体"/>
              </a:defRPr>
            </a:pPr>
            <a:r>
              <a:t>V=0</a:t>
            </a:r>
          </a:p>
        </p:txBody>
      </p:sp>
      <p:sp>
        <p:nvSpPr>
          <p:cNvPr id="240" name="直接连接符 9"/>
          <p:cNvSpPr/>
          <p:nvPr/>
        </p:nvSpPr>
        <p:spPr>
          <a:xfrm flipH="1">
            <a:off x="6085109" y="577237"/>
            <a:ext cx="29853" cy="5786680"/>
          </a:xfrm>
          <a:prstGeom prst="line">
            <a:avLst/>
          </a:prstGeom>
          <a:ln w="38100">
            <a:solidFill>
              <a:srgbClr val="00561F"/>
            </a:solidFill>
          </a:ln>
        </p:spPr>
        <p:txBody>
          <a:bodyPr lIns="45718" tIns="45718" rIns="45718" bIns="45718"/>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任意多边形: 形状 60"/>
          <p:cNvSpPr/>
          <p:nvPr/>
        </p:nvSpPr>
        <p:spPr>
          <a:xfrm>
            <a:off x="0" y="3977147"/>
            <a:ext cx="12192001" cy="288085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017" y="0"/>
                  <a:pt x="18835" y="2154"/>
                  <a:pt x="21599" y="5636"/>
                </a:cubicBezTo>
                <a:lnTo>
                  <a:pt x="21600" y="5637"/>
                </a:lnTo>
                <a:lnTo>
                  <a:pt x="21600" y="21600"/>
                </a:lnTo>
                <a:lnTo>
                  <a:pt x="0" y="21600"/>
                </a:lnTo>
                <a:lnTo>
                  <a:pt x="0" y="5637"/>
                </a:lnTo>
                <a:lnTo>
                  <a:pt x="1" y="5636"/>
                </a:lnTo>
                <a:cubicBezTo>
                  <a:pt x="2765" y="2154"/>
                  <a:pt x="6583" y="0"/>
                  <a:pt x="10800" y="0"/>
                </a:cubicBezTo>
                <a:close/>
              </a:path>
            </a:pathLst>
          </a:custGeom>
          <a:solidFill>
            <a:srgbClr val="00561F"/>
          </a:solidFill>
          <a:ln w="12700">
            <a:miter lim="400000"/>
          </a:ln>
        </p:spPr>
        <p:txBody>
          <a:bodyPr lIns="45718" tIns="45718" rIns="45718" bIns="45718" anchor="ctr"/>
          <a:lstStyle/>
          <a:p>
            <a:pPr algn="ctr">
              <a:defRPr>
                <a:solidFill>
                  <a:srgbClr val="FFFFFF"/>
                </a:solidFill>
              </a:defRPr>
            </a:pPr>
            <a:endParaRPr/>
          </a:p>
        </p:txBody>
      </p:sp>
      <p:sp>
        <p:nvSpPr>
          <p:cNvPr id="243" name="文本框 1"/>
          <p:cNvSpPr txBox="1"/>
          <p:nvPr/>
        </p:nvSpPr>
        <p:spPr>
          <a:xfrm>
            <a:off x="529813" y="346407"/>
            <a:ext cx="2958821"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行为决策规则</a:t>
            </a:r>
          </a:p>
        </p:txBody>
      </p:sp>
      <p:pic>
        <p:nvPicPr>
          <p:cNvPr id="244" name="图形 4" descr="图形 4"/>
          <p:cNvPicPr>
            <a:picLocks noChangeAspect="1"/>
          </p:cNvPicPr>
          <p:nvPr/>
        </p:nvPicPr>
        <p:blipFill>
          <a:blip r:embed="rId2"/>
          <a:stretch>
            <a:fillRect/>
          </a:stretch>
        </p:blipFill>
        <p:spPr>
          <a:xfrm>
            <a:off x="10221090" y="544420"/>
            <a:ext cx="1250913" cy="360003"/>
          </a:xfrm>
          <a:prstGeom prst="rect">
            <a:avLst/>
          </a:prstGeom>
          <a:ln w="12700">
            <a:miter lim="400000"/>
          </a:ln>
        </p:spPr>
      </p:pic>
      <p:grpSp>
        <p:nvGrpSpPr>
          <p:cNvPr id="247" name="组合 140"/>
          <p:cNvGrpSpPr/>
          <p:nvPr/>
        </p:nvGrpSpPr>
        <p:grpSpPr>
          <a:xfrm>
            <a:off x="696580" y="1489159"/>
            <a:ext cx="2879390" cy="4145507"/>
            <a:chOff x="0" y="0"/>
            <a:chExt cx="2879388" cy="4145505"/>
          </a:xfrm>
        </p:grpSpPr>
        <p:sp>
          <p:nvSpPr>
            <p:cNvPr id="245" name="矩形 49"/>
            <p:cNvSpPr/>
            <p:nvPr/>
          </p:nvSpPr>
          <p:spPr>
            <a:xfrm>
              <a:off x="0" y="-1"/>
              <a:ext cx="2879390" cy="4145507"/>
            </a:xfrm>
            <a:prstGeom prst="rect">
              <a:avLst/>
            </a:prstGeom>
            <a:solidFill>
              <a:srgbClr val="F6F6F6"/>
            </a:solidFill>
            <a:ln w="19050" cap="flat">
              <a:solidFill>
                <a:srgbClr val="00561F"/>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246" name="矩形 139"/>
            <p:cNvSpPr/>
            <p:nvPr/>
          </p:nvSpPr>
          <p:spPr>
            <a:xfrm>
              <a:off x="0" y="-1"/>
              <a:ext cx="2879390" cy="978738"/>
            </a:xfrm>
            <a:prstGeom prst="rect">
              <a:avLst/>
            </a:prstGeom>
            <a:solidFill>
              <a:srgbClr val="00561F"/>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grpSp>
      <p:grpSp>
        <p:nvGrpSpPr>
          <p:cNvPr id="250" name="组合 141"/>
          <p:cNvGrpSpPr/>
          <p:nvPr/>
        </p:nvGrpSpPr>
        <p:grpSpPr>
          <a:xfrm>
            <a:off x="4656304" y="1489160"/>
            <a:ext cx="2879392" cy="4145506"/>
            <a:chOff x="0" y="-1"/>
            <a:chExt cx="2879391" cy="4145505"/>
          </a:xfrm>
        </p:grpSpPr>
        <p:sp>
          <p:nvSpPr>
            <p:cNvPr id="248" name="矩形 142"/>
            <p:cNvSpPr/>
            <p:nvPr/>
          </p:nvSpPr>
          <p:spPr>
            <a:xfrm>
              <a:off x="-1" y="-2"/>
              <a:ext cx="2879393" cy="4145507"/>
            </a:xfrm>
            <a:prstGeom prst="rect">
              <a:avLst/>
            </a:prstGeom>
            <a:solidFill>
              <a:srgbClr val="F6F6F6"/>
            </a:solidFill>
            <a:ln w="19050" cap="flat">
              <a:solidFill>
                <a:srgbClr val="00561F"/>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249" name="矩形 143"/>
            <p:cNvSpPr/>
            <p:nvPr/>
          </p:nvSpPr>
          <p:spPr>
            <a:xfrm>
              <a:off x="-1" y="-2"/>
              <a:ext cx="2879393" cy="978739"/>
            </a:xfrm>
            <a:prstGeom prst="rect">
              <a:avLst/>
            </a:prstGeom>
            <a:solidFill>
              <a:srgbClr val="00561F"/>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grpSp>
      <p:grpSp>
        <p:nvGrpSpPr>
          <p:cNvPr id="253" name="组合 144"/>
          <p:cNvGrpSpPr/>
          <p:nvPr/>
        </p:nvGrpSpPr>
        <p:grpSpPr>
          <a:xfrm>
            <a:off x="8592611" y="1489160"/>
            <a:ext cx="2879392" cy="4145506"/>
            <a:chOff x="0" y="-1"/>
            <a:chExt cx="2879391" cy="4145505"/>
          </a:xfrm>
        </p:grpSpPr>
        <p:sp>
          <p:nvSpPr>
            <p:cNvPr id="251" name="矩形 145"/>
            <p:cNvSpPr/>
            <p:nvPr/>
          </p:nvSpPr>
          <p:spPr>
            <a:xfrm>
              <a:off x="-1" y="-2"/>
              <a:ext cx="2879393" cy="4145507"/>
            </a:xfrm>
            <a:prstGeom prst="rect">
              <a:avLst/>
            </a:prstGeom>
            <a:solidFill>
              <a:srgbClr val="F6F6F6"/>
            </a:solidFill>
            <a:ln w="19050" cap="flat">
              <a:solidFill>
                <a:srgbClr val="00561F"/>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252" name="矩形 146"/>
            <p:cNvSpPr/>
            <p:nvPr/>
          </p:nvSpPr>
          <p:spPr>
            <a:xfrm>
              <a:off x="-1" y="-2"/>
              <a:ext cx="2879393" cy="978739"/>
            </a:xfrm>
            <a:prstGeom prst="rect">
              <a:avLst/>
            </a:prstGeom>
            <a:solidFill>
              <a:srgbClr val="00561F"/>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grpSp>
      <p:sp>
        <p:nvSpPr>
          <p:cNvPr id="254" name="文本框 148"/>
          <p:cNvSpPr txBox="1"/>
          <p:nvPr/>
        </p:nvSpPr>
        <p:spPr>
          <a:xfrm>
            <a:off x="1172712" y="1609889"/>
            <a:ext cx="1927125" cy="726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3600">
                <a:solidFill>
                  <a:srgbClr val="FFFFFF"/>
                </a:solidFill>
                <a:latin typeface="方正清刻本悦宋简体"/>
                <a:ea typeface="方正清刻本悦宋简体"/>
                <a:cs typeface="方正清刻本悦宋简体"/>
                <a:sym typeface="方正清刻本悦宋简体"/>
              </a:defRPr>
            </a:lvl1pPr>
          </a:lstStyle>
          <a:p>
            <a:r>
              <a:t>合作</a:t>
            </a:r>
          </a:p>
        </p:txBody>
      </p:sp>
      <p:sp>
        <p:nvSpPr>
          <p:cNvPr id="255" name="文本框 149"/>
          <p:cNvSpPr txBox="1"/>
          <p:nvPr/>
        </p:nvSpPr>
        <p:spPr>
          <a:xfrm>
            <a:off x="5132437" y="1607429"/>
            <a:ext cx="1927125" cy="726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3600">
                <a:solidFill>
                  <a:srgbClr val="FFFFFF"/>
                </a:solidFill>
                <a:latin typeface="方正清刻本悦宋简体"/>
                <a:ea typeface="方正清刻本悦宋简体"/>
                <a:cs typeface="方正清刻本悦宋简体"/>
                <a:sym typeface="方正清刻本悦宋简体"/>
              </a:defRPr>
            </a:lvl1pPr>
          </a:lstStyle>
          <a:p>
            <a:r>
              <a:t>孤独</a:t>
            </a:r>
          </a:p>
        </p:txBody>
      </p:sp>
      <p:sp>
        <p:nvSpPr>
          <p:cNvPr id="256" name="文本框 150"/>
          <p:cNvSpPr txBox="1"/>
          <p:nvPr/>
        </p:nvSpPr>
        <p:spPr>
          <a:xfrm>
            <a:off x="9068744" y="1655364"/>
            <a:ext cx="1927125" cy="726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3600">
                <a:solidFill>
                  <a:srgbClr val="FFFFFF"/>
                </a:solidFill>
                <a:latin typeface="方正清刻本悦宋简体"/>
                <a:ea typeface="方正清刻本悦宋简体"/>
                <a:cs typeface="方正清刻本悦宋简体"/>
                <a:sym typeface="方正清刻本悦宋简体"/>
              </a:defRPr>
            </a:lvl1pPr>
          </a:lstStyle>
          <a:p>
            <a:r>
              <a:t>背叛</a:t>
            </a:r>
          </a:p>
        </p:txBody>
      </p:sp>
      <p:sp>
        <p:nvSpPr>
          <p:cNvPr id="257" name="文本框 151"/>
          <p:cNvSpPr txBox="1"/>
          <p:nvPr/>
        </p:nvSpPr>
        <p:spPr>
          <a:xfrm>
            <a:off x="1136961" y="3069207"/>
            <a:ext cx="1998624" cy="197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a:solidFill>
                  <a:srgbClr val="00561F"/>
                </a:solidFill>
                <a:latin typeface="方正清刻本悦宋简体"/>
                <a:ea typeface="方正清刻本悦宋简体"/>
                <a:cs typeface="方正清刻本悦宋简体"/>
                <a:sym typeface="方正清刻本悦宋简体"/>
              </a:defRPr>
            </a:pPr>
            <a:r>
              <a:t>对弱者同情</a:t>
            </a:r>
          </a:p>
          <a:p>
            <a:pPr>
              <a:defRPr sz="2800">
                <a:solidFill>
                  <a:srgbClr val="00561F"/>
                </a:solidFill>
                <a:latin typeface="方正清刻本悦宋简体"/>
                <a:ea typeface="方正清刻本悦宋简体"/>
                <a:cs typeface="方正清刻本悦宋简体"/>
                <a:sym typeface="方正清刻本悦宋简体"/>
              </a:defRPr>
            </a:pPr>
            <a:endParaRPr/>
          </a:p>
          <a:p>
            <a:pPr>
              <a:defRPr sz="2800">
                <a:solidFill>
                  <a:srgbClr val="00561F"/>
                </a:solidFill>
                <a:latin typeface="方正清刻本悦宋简体"/>
                <a:ea typeface="方正清刻本悦宋简体"/>
                <a:cs typeface="方正清刻本悦宋简体"/>
                <a:sym typeface="方正清刻本悦宋简体"/>
              </a:defRPr>
            </a:pPr>
            <a:endParaRPr/>
          </a:p>
          <a:p>
            <a:pPr>
              <a:defRPr sz="2800">
                <a:solidFill>
                  <a:srgbClr val="00561F"/>
                </a:solidFill>
                <a:latin typeface="方正清刻本悦宋简体"/>
                <a:ea typeface="方正清刻本悦宋简体"/>
                <a:cs typeface="方正清刻本悦宋简体"/>
                <a:sym typeface="方正清刻本悦宋简体"/>
              </a:defRPr>
            </a:pPr>
            <a:r>
              <a:t>对强者尊重</a:t>
            </a:r>
          </a:p>
        </p:txBody>
      </p:sp>
      <p:sp>
        <p:nvSpPr>
          <p:cNvPr id="258" name="文本框 152"/>
          <p:cNvSpPr txBox="1"/>
          <p:nvPr/>
        </p:nvSpPr>
        <p:spPr>
          <a:xfrm>
            <a:off x="5139082" y="3069207"/>
            <a:ext cx="1998624" cy="197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a:solidFill>
                  <a:srgbClr val="00561F"/>
                </a:solidFill>
                <a:latin typeface="方正清刻本悦宋简体"/>
                <a:ea typeface="方正清刻本悦宋简体"/>
                <a:cs typeface="方正清刻本悦宋简体"/>
                <a:sym typeface="方正清刻本悦宋简体"/>
              </a:defRPr>
            </a:pPr>
            <a:r>
              <a:t>对弱者漠然</a:t>
            </a:r>
          </a:p>
          <a:p>
            <a:pPr>
              <a:defRPr sz="2800">
                <a:solidFill>
                  <a:srgbClr val="00561F"/>
                </a:solidFill>
                <a:latin typeface="方正清刻本悦宋简体"/>
                <a:ea typeface="方正清刻本悦宋简体"/>
                <a:cs typeface="方正清刻本悦宋简体"/>
                <a:sym typeface="方正清刻本悦宋简体"/>
              </a:defRPr>
            </a:pPr>
            <a:endParaRPr/>
          </a:p>
          <a:p>
            <a:pPr>
              <a:defRPr sz="2800">
                <a:solidFill>
                  <a:srgbClr val="00561F"/>
                </a:solidFill>
                <a:latin typeface="方正清刻本悦宋简体"/>
                <a:ea typeface="方正清刻本悦宋简体"/>
                <a:cs typeface="方正清刻本悦宋简体"/>
                <a:sym typeface="方正清刻本悦宋简体"/>
              </a:defRPr>
            </a:pPr>
            <a:endParaRPr/>
          </a:p>
          <a:p>
            <a:pPr>
              <a:defRPr sz="2800">
                <a:solidFill>
                  <a:srgbClr val="00561F"/>
                </a:solidFill>
                <a:latin typeface="方正清刻本悦宋简体"/>
                <a:ea typeface="方正清刻本悦宋简体"/>
                <a:cs typeface="方正清刻本悦宋简体"/>
                <a:sym typeface="方正清刻本悦宋简体"/>
              </a:defRPr>
            </a:pPr>
            <a:r>
              <a:t>对强者畏惧</a:t>
            </a:r>
          </a:p>
        </p:txBody>
      </p:sp>
      <p:sp>
        <p:nvSpPr>
          <p:cNvPr id="259" name="文本框 154"/>
          <p:cNvSpPr txBox="1"/>
          <p:nvPr/>
        </p:nvSpPr>
        <p:spPr>
          <a:xfrm>
            <a:off x="9144727" y="3069207"/>
            <a:ext cx="1998624" cy="197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a:solidFill>
                  <a:srgbClr val="00561F"/>
                </a:solidFill>
                <a:latin typeface="方正清刻本悦宋简体"/>
                <a:ea typeface="方正清刻本悦宋简体"/>
                <a:cs typeface="方正清刻本悦宋简体"/>
                <a:sym typeface="方正清刻本悦宋简体"/>
              </a:defRPr>
            </a:pPr>
            <a:r>
              <a:t>对弱者欺凌</a:t>
            </a:r>
          </a:p>
          <a:p>
            <a:pPr>
              <a:defRPr sz="2800">
                <a:solidFill>
                  <a:srgbClr val="00561F"/>
                </a:solidFill>
                <a:latin typeface="方正清刻本悦宋简体"/>
                <a:ea typeface="方正清刻本悦宋简体"/>
                <a:cs typeface="方正清刻本悦宋简体"/>
                <a:sym typeface="方正清刻本悦宋简体"/>
              </a:defRPr>
            </a:pPr>
            <a:endParaRPr/>
          </a:p>
          <a:p>
            <a:pPr>
              <a:defRPr sz="2800">
                <a:solidFill>
                  <a:srgbClr val="00561F"/>
                </a:solidFill>
                <a:latin typeface="方正清刻本悦宋简体"/>
                <a:ea typeface="方正清刻本悦宋简体"/>
                <a:cs typeface="方正清刻本悦宋简体"/>
                <a:sym typeface="方正清刻本悦宋简体"/>
              </a:defRPr>
            </a:pPr>
            <a:endParaRPr/>
          </a:p>
          <a:p>
            <a:pPr>
              <a:defRPr sz="2800">
                <a:solidFill>
                  <a:srgbClr val="00561F"/>
                </a:solidFill>
                <a:latin typeface="方正清刻本悦宋简体"/>
                <a:ea typeface="方正清刻本悦宋简体"/>
                <a:cs typeface="方正清刻本悦宋简体"/>
                <a:sym typeface="方正清刻本悦宋简体"/>
              </a:defRPr>
            </a:pPr>
            <a:r>
              <a:t>对强者嫉妒</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直接箭头连接符 2"/>
          <p:cNvSpPr/>
          <p:nvPr/>
        </p:nvSpPr>
        <p:spPr>
          <a:xfrm>
            <a:off x="685798" y="3429000"/>
            <a:ext cx="10965429" cy="0"/>
          </a:xfrm>
          <a:prstGeom prst="line">
            <a:avLst/>
          </a:prstGeom>
          <a:ln w="38100">
            <a:solidFill>
              <a:srgbClr val="00561F"/>
            </a:solidFill>
            <a:miter/>
            <a:headEnd type="triangle"/>
            <a:tailEnd type="triangle"/>
          </a:ln>
        </p:spPr>
        <p:txBody>
          <a:bodyPr lIns="45718" tIns="45718" rIns="45718" bIns="45718"/>
          <a:lstStyle/>
          <a:p>
            <a:endParaRPr/>
          </a:p>
        </p:txBody>
      </p:sp>
      <p:sp>
        <p:nvSpPr>
          <p:cNvPr id="262" name="矩形 34"/>
          <p:cNvSpPr/>
          <p:nvPr/>
        </p:nvSpPr>
        <p:spPr>
          <a:xfrm rot="10800000">
            <a:off x="6115308" y="3148958"/>
            <a:ext cx="4410002" cy="554402"/>
          </a:xfrm>
          <a:prstGeom prst="rect">
            <a:avLst/>
          </a:prstGeom>
          <a:gradFill>
            <a:gsLst>
              <a:gs pos="0">
                <a:srgbClr val="00561F"/>
              </a:gs>
              <a:gs pos="100000">
                <a:srgbClr val="FFFFFF"/>
              </a:gs>
            </a:gsLst>
          </a:gradFill>
          <a:ln w="12700">
            <a:miter lim="400000"/>
          </a:ln>
        </p:spPr>
        <p:txBody>
          <a:bodyPr lIns="45718" tIns="45718" rIns="45718" bIns="45718" anchor="ctr"/>
          <a:lstStyle/>
          <a:p>
            <a:pPr>
              <a:defRPr>
                <a:latin typeface="+mj-lt"/>
                <a:ea typeface="+mj-ea"/>
                <a:cs typeface="+mj-cs"/>
                <a:sym typeface="等线"/>
              </a:defRPr>
            </a:pPr>
            <a:endParaRPr/>
          </a:p>
        </p:txBody>
      </p:sp>
      <p:sp>
        <p:nvSpPr>
          <p:cNvPr id="263" name="文本框 1"/>
          <p:cNvSpPr txBox="1"/>
          <p:nvPr/>
        </p:nvSpPr>
        <p:spPr>
          <a:xfrm>
            <a:off x="529813" y="346407"/>
            <a:ext cx="2958821"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solidFill>
                  <a:srgbClr val="00561F"/>
                </a:solidFill>
                <a:latin typeface="方正清刻本悦宋简体"/>
                <a:ea typeface="方正清刻本悦宋简体"/>
                <a:cs typeface="方正清刻本悦宋简体"/>
                <a:sym typeface="方正清刻本悦宋简体"/>
              </a:defRPr>
            </a:lvl1pPr>
          </a:lstStyle>
          <a:p>
            <a:r>
              <a:t>行为决策规则</a:t>
            </a:r>
          </a:p>
        </p:txBody>
      </p:sp>
      <p:pic>
        <p:nvPicPr>
          <p:cNvPr id="264" name="图形 4" descr="图形 4"/>
          <p:cNvPicPr>
            <a:picLocks noChangeAspect="1"/>
          </p:cNvPicPr>
          <p:nvPr/>
        </p:nvPicPr>
        <p:blipFill>
          <a:blip r:embed="rId2"/>
          <a:stretch>
            <a:fillRect/>
          </a:stretch>
        </p:blipFill>
        <p:spPr>
          <a:xfrm>
            <a:off x="10221090" y="544420"/>
            <a:ext cx="1250913" cy="360003"/>
          </a:xfrm>
          <a:prstGeom prst="rect">
            <a:avLst/>
          </a:prstGeom>
          <a:ln w="12700">
            <a:miter lim="400000"/>
          </a:ln>
        </p:spPr>
      </p:pic>
      <p:sp>
        <p:nvSpPr>
          <p:cNvPr id="265" name="文本框 109"/>
          <p:cNvSpPr txBox="1"/>
          <p:nvPr/>
        </p:nvSpPr>
        <p:spPr>
          <a:xfrm>
            <a:off x="7146334" y="5343735"/>
            <a:ext cx="588650" cy="332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02</a:t>
            </a:r>
          </a:p>
        </p:txBody>
      </p:sp>
      <p:sp>
        <p:nvSpPr>
          <p:cNvPr id="266" name="文本框 109"/>
          <p:cNvSpPr txBox="1"/>
          <p:nvPr/>
        </p:nvSpPr>
        <p:spPr>
          <a:xfrm>
            <a:off x="10842511" y="5343735"/>
            <a:ext cx="588650" cy="332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1600">
                <a:solidFill>
                  <a:srgbClr val="FFFFFF"/>
                </a:solidFill>
                <a:latin typeface="方正清刻本悦宋简体"/>
                <a:ea typeface="方正清刻本悦宋简体"/>
                <a:cs typeface="方正清刻本悦宋简体"/>
                <a:sym typeface="方正清刻本悦宋简体"/>
              </a:defRPr>
            </a:lvl1pPr>
          </a:lstStyle>
          <a:p>
            <a:r>
              <a:t>03</a:t>
            </a:r>
          </a:p>
        </p:txBody>
      </p:sp>
      <p:pic>
        <p:nvPicPr>
          <p:cNvPr id="267" name="图片 46" descr="图片 46"/>
          <p:cNvPicPr>
            <a:picLocks noChangeAspect="1"/>
          </p:cNvPicPr>
          <p:nvPr/>
        </p:nvPicPr>
        <p:blipFill>
          <a:blip r:embed="rId3">
            <a:alphaModFix amt="35000"/>
          </a:blip>
          <a:stretch>
            <a:fillRect/>
          </a:stretch>
        </p:blipFill>
        <p:spPr>
          <a:xfrm>
            <a:off x="5256174" y="6124418"/>
            <a:ext cx="1679653" cy="733583"/>
          </a:xfrm>
          <a:prstGeom prst="rect">
            <a:avLst/>
          </a:prstGeom>
          <a:ln w="12700">
            <a:miter lim="400000"/>
          </a:ln>
        </p:spPr>
      </p:pic>
      <p:sp>
        <p:nvSpPr>
          <p:cNvPr id="268" name="直接箭头连接符 3"/>
          <p:cNvSpPr/>
          <p:nvPr/>
        </p:nvSpPr>
        <p:spPr>
          <a:xfrm flipV="1">
            <a:off x="6095998" y="544419"/>
            <a:ext cx="2" cy="5747052"/>
          </a:xfrm>
          <a:prstGeom prst="line">
            <a:avLst/>
          </a:prstGeom>
          <a:ln w="38100">
            <a:solidFill>
              <a:srgbClr val="00561F"/>
            </a:solidFill>
            <a:miter/>
            <a:headEnd type="triangle"/>
            <a:tailEnd type="triangle"/>
          </a:ln>
        </p:spPr>
        <p:txBody>
          <a:bodyPr lIns="45718" tIns="45718" rIns="45718" bIns="45718"/>
          <a:lstStyle/>
          <a:p>
            <a:endParaRPr/>
          </a:p>
        </p:txBody>
      </p:sp>
      <p:sp>
        <p:nvSpPr>
          <p:cNvPr id="269" name="椭圆 6"/>
          <p:cNvSpPr/>
          <p:nvPr/>
        </p:nvSpPr>
        <p:spPr>
          <a:xfrm>
            <a:off x="1584979" y="3335554"/>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70" name="椭圆 7"/>
          <p:cNvSpPr/>
          <p:nvPr/>
        </p:nvSpPr>
        <p:spPr>
          <a:xfrm>
            <a:off x="10423942" y="3335554"/>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71" name="矩形 11"/>
          <p:cNvSpPr/>
          <p:nvPr/>
        </p:nvSpPr>
        <p:spPr>
          <a:xfrm>
            <a:off x="685800" y="3682455"/>
            <a:ext cx="2952134" cy="5232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FFFFFF"/>
                </a:solidFill>
                <a:latin typeface="方正清刻本悦宋简体"/>
                <a:ea typeface="方正清刻本悦宋简体"/>
                <a:cs typeface="方正清刻本悦宋简体"/>
                <a:sym typeface="方正清刻本悦宋简体"/>
              </a:defRPr>
            </a:lvl1pPr>
          </a:lstStyle>
          <a:p>
            <a:r>
              <a:t>对弱者，α∈[0, 1]</a:t>
            </a:r>
          </a:p>
        </p:txBody>
      </p:sp>
      <p:sp>
        <p:nvSpPr>
          <p:cNvPr id="272" name="矩形 15"/>
          <p:cNvSpPr/>
          <p:nvPr/>
        </p:nvSpPr>
        <p:spPr>
          <a:xfrm>
            <a:off x="6295623" y="1157398"/>
            <a:ext cx="502271" cy="7137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a:solidFill>
                  <a:srgbClr val="FFFFFF"/>
                </a:solidFill>
                <a:latin typeface="方正清刻本悦宋简体"/>
                <a:ea typeface="方正清刻本悦宋简体"/>
                <a:cs typeface="方正清刻本悦宋简体"/>
                <a:sym typeface="方正清刻本悦宋简体"/>
              </a:defRPr>
            </a:lvl1pPr>
          </a:lstStyle>
          <a:p>
            <a:r>
              <a:t>W=1</a:t>
            </a:r>
          </a:p>
        </p:txBody>
      </p:sp>
      <p:sp>
        <p:nvSpPr>
          <p:cNvPr id="273" name="矩形 24"/>
          <p:cNvSpPr/>
          <p:nvPr/>
        </p:nvSpPr>
        <p:spPr>
          <a:xfrm>
            <a:off x="1666066" y="3139126"/>
            <a:ext cx="4410000" cy="554402"/>
          </a:xfrm>
          <a:prstGeom prst="rect">
            <a:avLst/>
          </a:prstGeom>
          <a:gradFill>
            <a:gsLst>
              <a:gs pos="0">
                <a:srgbClr val="00561F"/>
              </a:gs>
              <a:gs pos="100000">
                <a:srgbClr val="FFFFFF"/>
              </a:gs>
            </a:gsLst>
          </a:gradFill>
          <a:ln w="12700">
            <a:miter lim="400000"/>
          </a:ln>
        </p:spPr>
        <p:txBody>
          <a:bodyPr lIns="45718" tIns="45718" rIns="45718" bIns="45718" anchor="ctr"/>
          <a:lstStyle/>
          <a:p>
            <a:pPr>
              <a:defRPr>
                <a:latin typeface="+mj-lt"/>
                <a:ea typeface="+mj-ea"/>
                <a:cs typeface="+mj-cs"/>
                <a:sym typeface="等线"/>
              </a:defRPr>
            </a:pPr>
            <a:endParaRPr/>
          </a:p>
        </p:txBody>
      </p:sp>
      <p:sp>
        <p:nvSpPr>
          <p:cNvPr id="274" name="矩形 28"/>
          <p:cNvSpPr/>
          <p:nvPr/>
        </p:nvSpPr>
        <p:spPr>
          <a:xfrm>
            <a:off x="8645600" y="2626545"/>
            <a:ext cx="2834831" cy="5232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b="1">
                <a:solidFill>
                  <a:srgbClr val="FFFFFF"/>
                </a:solidFill>
                <a:latin typeface="方正清刻本悦宋简体"/>
                <a:ea typeface="方正清刻本悦宋简体"/>
                <a:cs typeface="方正清刻本悦宋简体"/>
                <a:sym typeface="方正清刻本悦宋简体"/>
              </a:defRPr>
            </a:lvl1pPr>
          </a:lstStyle>
          <a:p>
            <a:r>
              <a:t>对强者，β∈[0, 1]</a:t>
            </a:r>
          </a:p>
        </p:txBody>
      </p:sp>
      <p:sp>
        <p:nvSpPr>
          <p:cNvPr id="275" name="矩形 30"/>
          <p:cNvSpPr/>
          <p:nvPr/>
        </p:nvSpPr>
        <p:spPr>
          <a:xfrm>
            <a:off x="5389093" y="4993806"/>
            <a:ext cx="502271" cy="7137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a:solidFill>
                  <a:srgbClr val="FFFFFF"/>
                </a:solidFill>
                <a:latin typeface="方正清刻本悦宋简体"/>
                <a:ea typeface="方正清刻本悦宋简体"/>
                <a:cs typeface="方正清刻本悦宋简体"/>
                <a:sym typeface="方正清刻本悦宋简体"/>
              </a:defRPr>
            </a:lvl1pPr>
          </a:lstStyle>
          <a:p>
            <a:r>
              <a:t>V=1</a:t>
            </a:r>
          </a:p>
        </p:txBody>
      </p:sp>
      <p:sp>
        <p:nvSpPr>
          <p:cNvPr id="276" name="矩形 31"/>
          <p:cNvSpPr/>
          <p:nvPr/>
        </p:nvSpPr>
        <p:spPr>
          <a:xfrm>
            <a:off x="5388073" y="6222107"/>
            <a:ext cx="502271"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a:solidFill>
                  <a:srgbClr val="FFFFFF"/>
                </a:solidFill>
                <a:latin typeface="方正清刻本悦宋简体"/>
                <a:ea typeface="方正清刻本悦宋简体"/>
                <a:cs typeface="方正清刻本悦宋简体"/>
                <a:sym typeface="方正清刻本悦宋简体"/>
              </a:defRPr>
            </a:lvl1pPr>
          </a:lstStyle>
          <a:p>
            <a:r>
              <a:t>V</a:t>
            </a:r>
          </a:p>
        </p:txBody>
      </p:sp>
      <p:sp>
        <p:nvSpPr>
          <p:cNvPr id="277" name="矩形 32"/>
          <p:cNvSpPr/>
          <p:nvPr/>
        </p:nvSpPr>
        <p:spPr>
          <a:xfrm>
            <a:off x="6295621" y="191675"/>
            <a:ext cx="502271"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a:solidFill>
                  <a:srgbClr val="FFFFFF"/>
                </a:solidFill>
                <a:latin typeface="方正清刻本悦宋简体"/>
                <a:ea typeface="方正清刻本悦宋简体"/>
                <a:cs typeface="方正清刻本悦宋简体"/>
                <a:sym typeface="方正清刻本悦宋简体"/>
              </a:defRPr>
            </a:lvl1pPr>
          </a:lstStyle>
          <a:p>
            <a:r>
              <a:t>W</a:t>
            </a:r>
          </a:p>
        </p:txBody>
      </p:sp>
      <p:sp>
        <p:nvSpPr>
          <p:cNvPr id="278" name="椭圆 19"/>
          <p:cNvSpPr/>
          <p:nvPr/>
        </p:nvSpPr>
        <p:spPr>
          <a:xfrm>
            <a:off x="6004462" y="3338705"/>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79" name="矩形 36"/>
          <p:cNvSpPr txBox="1"/>
          <p:nvPr/>
        </p:nvSpPr>
        <p:spPr>
          <a:xfrm>
            <a:off x="5164637" y="3161059"/>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a:solidFill>
                  <a:srgbClr val="00561F"/>
                </a:solidFill>
                <a:latin typeface="方正清刻本悦宋简体"/>
                <a:ea typeface="方正清刻本悦宋简体"/>
                <a:cs typeface="方正清刻本悦宋简体"/>
                <a:sym typeface="方正清刻本悦宋简体"/>
              </a:defRPr>
            </a:lvl1pPr>
          </a:lstStyle>
          <a:p>
            <a:r>
              <a:t>漠然</a:t>
            </a:r>
          </a:p>
        </p:txBody>
      </p:sp>
      <p:sp>
        <p:nvSpPr>
          <p:cNvPr id="280" name="矩形 37"/>
          <p:cNvSpPr txBox="1"/>
          <p:nvPr/>
        </p:nvSpPr>
        <p:spPr>
          <a:xfrm>
            <a:off x="1786459" y="3151226"/>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a:solidFill>
                  <a:srgbClr val="FFFFFF"/>
                </a:solidFill>
                <a:latin typeface="方正清刻本悦宋简体"/>
                <a:ea typeface="方正清刻本悦宋简体"/>
                <a:cs typeface="方正清刻本悦宋简体"/>
                <a:sym typeface="方正清刻本悦宋简体"/>
              </a:defRPr>
            </a:lvl1pPr>
          </a:lstStyle>
          <a:p>
            <a:r>
              <a:t>同情</a:t>
            </a:r>
          </a:p>
        </p:txBody>
      </p:sp>
      <p:sp>
        <p:nvSpPr>
          <p:cNvPr id="281" name="矩形 38"/>
          <p:cNvSpPr/>
          <p:nvPr/>
        </p:nvSpPr>
        <p:spPr>
          <a:xfrm>
            <a:off x="1666066" y="1237064"/>
            <a:ext cx="4410000" cy="554402"/>
          </a:xfrm>
          <a:prstGeom prst="rect">
            <a:avLst/>
          </a:prstGeom>
          <a:gradFill>
            <a:gsLst>
              <a:gs pos="0">
                <a:srgbClr val="00561F"/>
              </a:gs>
              <a:gs pos="100000">
                <a:srgbClr val="FFFFFF"/>
              </a:gs>
            </a:gsLst>
          </a:gradFill>
          <a:ln w="12700">
            <a:miter lim="400000"/>
          </a:ln>
        </p:spPr>
        <p:txBody>
          <a:bodyPr lIns="45718" tIns="45718" rIns="45718" bIns="45718" anchor="ctr"/>
          <a:lstStyle/>
          <a:p>
            <a:pPr>
              <a:defRPr>
                <a:latin typeface="+mj-lt"/>
                <a:ea typeface="+mj-ea"/>
                <a:cs typeface="+mj-cs"/>
                <a:sym typeface="等线"/>
              </a:defRPr>
            </a:pPr>
            <a:endParaRPr/>
          </a:p>
        </p:txBody>
      </p:sp>
      <p:sp>
        <p:nvSpPr>
          <p:cNvPr id="282" name="矩形 39"/>
          <p:cNvSpPr txBox="1"/>
          <p:nvPr/>
        </p:nvSpPr>
        <p:spPr>
          <a:xfrm>
            <a:off x="5164637" y="1258997"/>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a:solidFill>
                  <a:srgbClr val="00561F"/>
                </a:solidFill>
                <a:latin typeface="方正清刻本悦宋简体"/>
                <a:ea typeface="方正清刻本悦宋简体"/>
                <a:cs typeface="方正清刻本悦宋简体"/>
                <a:sym typeface="方正清刻本悦宋简体"/>
              </a:defRPr>
            </a:lvl1pPr>
          </a:lstStyle>
          <a:p>
            <a:r>
              <a:t>漠然</a:t>
            </a:r>
          </a:p>
        </p:txBody>
      </p:sp>
      <p:sp>
        <p:nvSpPr>
          <p:cNvPr id="283" name="矩形 40"/>
          <p:cNvSpPr txBox="1"/>
          <p:nvPr/>
        </p:nvSpPr>
        <p:spPr>
          <a:xfrm>
            <a:off x="1786459" y="1249164"/>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a:solidFill>
                  <a:srgbClr val="FFFFFF"/>
                </a:solidFill>
                <a:latin typeface="方正清刻本悦宋简体"/>
                <a:ea typeface="方正清刻本悦宋简体"/>
                <a:cs typeface="方正清刻本悦宋简体"/>
                <a:sym typeface="方正清刻本悦宋简体"/>
              </a:defRPr>
            </a:lvl1pPr>
          </a:lstStyle>
          <a:p>
            <a:r>
              <a:t>欺凌</a:t>
            </a:r>
          </a:p>
        </p:txBody>
      </p:sp>
      <p:sp>
        <p:nvSpPr>
          <p:cNvPr id="284" name="矩形 41"/>
          <p:cNvSpPr/>
          <p:nvPr/>
        </p:nvSpPr>
        <p:spPr>
          <a:xfrm rot="10800000">
            <a:off x="6117928" y="5071871"/>
            <a:ext cx="4410002" cy="554402"/>
          </a:xfrm>
          <a:prstGeom prst="rect">
            <a:avLst/>
          </a:prstGeom>
          <a:gradFill>
            <a:gsLst>
              <a:gs pos="0">
                <a:srgbClr val="00561F"/>
              </a:gs>
              <a:gs pos="100000">
                <a:srgbClr val="FFFFFF"/>
              </a:gs>
            </a:gsLst>
          </a:gradFill>
          <a:ln w="12700">
            <a:miter lim="400000"/>
          </a:ln>
        </p:spPr>
        <p:txBody>
          <a:bodyPr lIns="45718" tIns="45718" rIns="45718" bIns="45718" anchor="ctr"/>
          <a:lstStyle/>
          <a:p>
            <a:pPr>
              <a:defRPr>
                <a:latin typeface="+mj-lt"/>
                <a:ea typeface="+mj-ea"/>
                <a:cs typeface="+mj-cs"/>
                <a:sym typeface="等线"/>
              </a:defRPr>
            </a:pPr>
            <a:endParaRPr/>
          </a:p>
        </p:txBody>
      </p:sp>
      <p:sp>
        <p:nvSpPr>
          <p:cNvPr id="285" name="椭圆 18"/>
          <p:cNvSpPr/>
          <p:nvPr/>
        </p:nvSpPr>
        <p:spPr>
          <a:xfrm>
            <a:off x="6004462" y="1420818"/>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86" name="椭圆 20"/>
          <p:cNvSpPr/>
          <p:nvPr/>
        </p:nvSpPr>
        <p:spPr>
          <a:xfrm>
            <a:off x="6004023" y="5250288"/>
            <a:ext cx="183077" cy="186895"/>
          </a:xfrm>
          <a:prstGeom prst="ellipse">
            <a:avLst/>
          </a:prstGeom>
          <a:solidFill>
            <a:srgbClr val="00561F"/>
          </a:solidFill>
          <a:ln w="12700">
            <a:solidFill>
              <a:srgbClr val="00561F"/>
            </a:solidFill>
            <a:miter/>
          </a:ln>
        </p:spPr>
        <p:txBody>
          <a:bodyPr lIns="45718" tIns="45718" rIns="45718" bIns="45718" anchor="ctr"/>
          <a:lstStyle/>
          <a:p>
            <a:pPr>
              <a:defRPr>
                <a:latin typeface="+mj-lt"/>
                <a:ea typeface="+mj-ea"/>
                <a:cs typeface="+mj-cs"/>
                <a:sym typeface="等线"/>
              </a:defRPr>
            </a:pPr>
            <a:endParaRPr/>
          </a:p>
        </p:txBody>
      </p:sp>
      <p:sp>
        <p:nvSpPr>
          <p:cNvPr id="287" name="矩形 42"/>
          <p:cNvSpPr txBox="1"/>
          <p:nvPr/>
        </p:nvSpPr>
        <p:spPr>
          <a:xfrm>
            <a:off x="6279510" y="3170160"/>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a:solidFill>
                  <a:srgbClr val="00561F"/>
                </a:solidFill>
                <a:latin typeface="方正清刻本悦宋简体"/>
                <a:ea typeface="方正清刻本悦宋简体"/>
                <a:cs typeface="方正清刻本悦宋简体"/>
                <a:sym typeface="方正清刻本悦宋简体"/>
              </a:defRPr>
            </a:lvl1pPr>
          </a:lstStyle>
          <a:p>
            <a:r>
              <a:t>畏惧</a:t>
            </a:r>
          </a:p>
        </p:txBody>
      </p:sp>
      <p:sp>
        <p:nvSpPr>
          <p:cNvPr id="288" name="矩形 43"/>
          <p:cNvSpPr txBox="1"/>
          <p:nvPr/>
        </p:nvSpPr>
        <p:spPr>
          <a:xfrm>
            <a:off x="6273972" y="5088466"/>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a:solidFill>
                  <a:srgbClr val="00561F"/>
                </a:solidFill>
                <a:latin typeface="方正清刻本悦宋简体"/>
                <a:ea typeface="方正清刻本悦宋简体"/>
                <a:cs typeface="方正清刻本悦宋简体"/>
                <a:sym typeface="方正清刻本悦宋简体"/>
              </a:defRPr>
            </a:lvl1pPr>
          </a:lstStyle>
          <a:p>
            <a:r>
              <a:t>畏惧</a:t>
            </a:r>
          </a:p>
        </p:txBody>
      </p:sp>
      <p:sp>
        <p:nvSpPr>
          <p:cNvPr id="289" name="矩形 44"/>
          <p:cNvSpPr txBox="1"/>
          <p:nvPr/>
        </p:nvSpPr>
        <p:spPr>
          <a:xfrm>
            <a:off x="9703178" y="3151226"/>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a:solidFill>
                  <a:srgbClr val="FFFFFF"/>
                </a:solidFill>
                <a:latin typeface="方正清刻本悦宋简体"/>
                <a:ea typeface="方正清刻本悦宋简体"/>
                <a:cs typeface="方正清刻本悦宋简体"/>
                <a:sym typeface="方正清刻本悦宋简体"/>
              </a:defRPr>
            </a:lvl1pPr>
          </a:lstStyle>
          <a:p>
            <a:r>
              <a:t>尊敬</a:t>
            </a:r>
          </a:p>
        </p:txBody>
      </p:sp>
      <p:sp>
        <p:nvSpPr>
          <p:cNvPr id="290" name="矩形 45"/>
          <p:cNvSpPr txBox="1"/>
          <p:nvPr/>
        </p:nvSpPr>
        <p:spPr>
          <a:xfrm>
            <a:off x="9703178" y="5088465"/>
            <a:ext cx="725708" cy="510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400">
                <a:solidFill>
                  <a:srgbClr val="FFFFFF"/>
                </a:solidFill>
                <a:latin typeface="方正清刻本悦宋简体"/>
                <a:ea typeface="方正清刻本悦宋简体"/>
                <a:cs typeface="方正清刻本悦宋简体"/>
                <a:sym typeface="方正清刻本悦宋简体"/>
              </a:defRPr>
            </a:lvl1pPr>
          </a:lstStyle>
          <a:p>
            <a:r>
              <a:t>嫉妒</a:t>
            </a:r>
          </a:p>
        </p:txBody>
      </p:sp>
      <p:sp>
        <p:nvSpPr>
          <p:cNvPr id="291" name="直接连接符 4"/>
          <p:cNvSpPr/>
          <p:nvPr/>
        </p:nvSpPr>
        <p:spPr>
          <a:xfrm flipH="1">
            <a:off x="4345856" y="904419"/>
            <a:ext cx="2" cy="3146472"/>
          </a:xfrm>
          <a:prstGeom prst="line">
            <a:avLst/>
          </a:prstGeom>
          <a:ln w="19050">
            <a:solidFill>
              <a:srgbClr val="00561F"/>
            </a:solidFill>
            <a:prstDash val="dash"/>
            <a:miter/>
          </a:ln>
        </p:spPr>
        <p:txBody>
          <a:bodyPr lIns="45718" tIns="45718" rIns="45718" bIns="45718"/>
          <a:lstStyle/>
          <a:p>
            <a:endParaRPr/>
          </a:p>
        </p:txBody>
      </p:sp>
      <p:sp>
        <p:nvSpPr>
          <p:cNvPr id="292" name="直接连接符 5"/>
          <p:cNvSpPr/>
          <p:nvPr/>
        </p:nvSpPr>
        <p:spPr>
          <a:xfrm>
            <a:off x="7749730" y="2911311"/>
            <a:ext cx="2" cy="3146473"/>
          </a:xfrm>
          <a:prstGeom prst="line">
            <a:avLst/>
          </a:prstGeom>
          <a:ln w="19050">
            <a:solidFill>
              <a:srgbClr val="00561F"/>
            </a:solidFill>
            <a:prstDash val="dash"/>
            <a:miter/>
          </a:ln>
        </p:spPr>
        <p:txBody>
          <a:bodyPr lIns="45718" tIns="45718" rIns="45718" bIns="45718"/>
          <a:lstStyle/>
          <a:p>
            <a:endParaRPr/>
          </a:p>
        </p:txBody>
      </p:sp>
      <p:sp>
        <p:nvSpPr>
          <p:cNvPr id="293" name="矩形 8"/>
          <p:cNvSpPr/>
          <p:nvPr/>
        </p:nvSpPr>
        <p:spPr>
          <a:xfrm>
            <a:off x="4077527" y="4138998"/>
            <a:ext cx="502271"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a:solidFill>
                  <a:srgbClr val="FFFFFF"/>
                </a:solidFill>
                <a:latin typeface="方正清刻本悦宋简体"/>
                <a:ea typeface="方正清刻本悦宋简体"/>
                <a:cs typeface="方正清刻本悦宋简体"/>
                <a:sym typeface="方正清刻本悦宋简体"/>
              </a:defRPr>
            </a:lvl1pPr>
          </a:lstStyle>
          <a:p>
            <a:r>
              <a:t>p1</a:t>
            </a:r>
          </a:p>
        </p:txBody>
      </p:sp>
      <p:sp>
        <p:nvSpPr>
          <p:cNvPr id="294" name="矩形 9"/>
          <p:cNvSpPr/>
          <p:nvPr/>
        </p:nvSpPr>
        <p:spPr>
          <a:xfrm>
            <a:off x="7498594" y="2298463"/>
            <a:ext cx="502272" cy="408937"/>
          </a:xfrm>
          <a:prstGeom prst="rect">
            <a:avLst/>
          </a:prstGeom>
          <a:solidFill>
            <a:srgbClr val="00561F"/>
          </a:solidFill>
          <a:ln w="12700">
            <a:solidFill>
              <a:srgbClr val="00561F"/>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defRPr sz="2000">
                <a:solidFill>
                  <a:srgbClr val="FFFFFF"/>
                </a:solidFill>
                <a:latin typeface="方正清刻本悦宋简体"/>
                <a:ea typeface="方正清刻本悦宋简体"/>
                <a:cs typeface="方正清刻本悦宋简体"/>
                <a:sym typeface="方正清刻本悦宋简体"/>
              </a:defRPr>
            </a:lvl1pPr>
          </a:lstStyle>
          <a:p>
            <a:r>
              <a:t>p2</a:t>
            </a:r>
          </a:p>
        </p:txBody>
      </p:sp>
      <p:grpSp>
        <p:nvGrpSpPr>
          <p:cNvPr id="297" name="组合 13"/>
          <p:cNvGrpSpPr/>
          <p:nvPr/>
        </p:nvGrpSpPr>
        <p:grpSpPr>
          <a:xfrm>
            <a:off x="4345856" y="1130709"/>
            <a:ext cx="3403877" cy="4545768"/>
            <a:chOff x="0" y="0"/>
            <a:chExt cx="3403875" cy="4545767"/>
          </a:xfrm>
        </p:grpSpPr>
        <p:sp>
          <p:nvSpPr>
            <p:cNvPr id="295" name="矩形 10"/>
            <p:cNvSpPr/>
            <p:nvPr/>
          </p:nvSpPr>
          <p:spPr>
            <a:xfrm>
              <a:off x="0" y="0"/>
              <a:ext cx="3403876" cy="4545768"/>
            </a:xfrm>
            <a:prstGeom prst="rect">
              <a:avLst/>
            </a:prstGeom>
            <a:solidFill>
              <a:srgbClr val="00561F"/>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sp>
          <p:nvSpPr>
            <p:cNvPr id="296" name="文本框 12"/>
            <p:cNvSpPr txBox="1"/>
            <p:nvPr/>
          </p:nvSpPr>
          <p:spPr>
            <a:xfrm>
              <a:off x="691619" y="2036680"/>
              <a:ext cx="2079714" cy="599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a:defRPr sz="2800">
                  <a:solidFill>
                    <a:srgbClr val="FFFFFF"/>
                  </a:solidFill>
                  <a:latin typeface="方正清刻本悦宋简体"/>
                  <a:ea typeface="方正清刻本悦宋简体"/>
                  <a:cs typeface="方正清刻本悦宋简体"/>
                  <a:sym typeface="方正清刻本悦宋简体"/>
                </a:defRPr>
              </a:lvl1pPr>
            </a:lstStyle>
            <a:p>
              <a:r>
                <a:t>不参与博弈</a:t>
              </a:r>
            </a:p>
          </p:txBody>
        </p:sp>
      </p:grpSp>
      <p:grpSp>
        <p:nvGrpSpPr>
          <p:cNvPr id="302" name="组合 23"/>
          <p:cNvGrpSpPr/>
          <p:nvPr/>
        </p:nvGrpSpPr>
        <p:grpSpPr>
          <a:xfrm>
            <a:off x="1651820" y="2969341"/>
            <a:ext cx="8888357" cy="919416"/>
            <a:chOff x="0" y="0"/>
            <a:chExt cx="8888355" cy="919415"/>
          </a:xfrm>
        </p:grpSpPr>
        <p:sp>
          <p:nvSpPr>
            <p:cNvPr id="298" name="矩形 14"/>
            <p:cNvSpPr/>
            <p:nvPr/>
          </p:nvSpPr>
          <p:spPr>
            <a:xfrm>
              <a:off x="-1" y="-1"/>
              <a:ext cx="2672995" cy="913212"/>
            </a:xfrm>
            <a:prstGeom prst="rect">
              <a:avLst/>
            </a:prstGeom>
            <a:solidFill>
              <a:srgbClr val="F6F6F6"/>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sp>
          <p:nvSpPr>
            <p:cNvPr id="299" name="矩形 17"/>
            <p:cNvSpPr/>
            <p:nvPr/>
          </p:nvSpPr>
          <p:spPr>
            <a:xfrm>
              <a:off x="6089727" y="6203"/>
              <a:ext cx="2798629" cy="913213"/>
            </a:xfrm>
            <a:prstGeom prst="rect">
              <a:avLst/>
            </a:prstGeom>
            <a:solidFill>
              <a:srgbClr val="F6F6F6"/>
            </a:solidFill>
            <a:ln w="12700" cap="flat">
              <a:noFill/>
              <a:miter lim="400000"/>
            </a:ln>
            <a:effectLst/>
          </p:spPr>
          <p:txBody>
            <a:bodyPr wrap="square" lIns="45718" tIns="45718" rIns="45718" bIns="45718" numCol="1" anchor="ctr">
              <a:noAutofit/>
            </a:bodyPr>
            <a:lstStyle/>
            <a:p>
              <a:pPr>
                <a:defRPr>
                  <a:latin typeface="+mj-lt"/>
                  <a:ea typeface="+mj-ea"/>
                  <a:cs typeface="+mj-cs"/>
                  <a:sym typeface="等线"/>
                </a:defRPr>
              </a:pPr>
              <a:endParaRPr/>
            </a:p>
          </p:txBody>
        </p:sp>
        <p:sp>
          <p:nvSpPr>
            <p:cNvPr id="300" name="文本框 21"/>
            <p:cNvSpPr txBox="1"/>
            <p:nvPr/>
          </p:nvSpPr>
          <p:spPr>
            <a:xfrm>
              <a:off x="627739" y="198048"/>
              <a:ext cx="1354714" cy="599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a:defRPr sz="2800">
                  <a:solidFill>
                    <a:srgbClr val="00561F"/>
                  </a:solidFill>
                  <a:latin typeface="方正清刻本悦宋简体"/>
                  <a:ea typeface="方正清刻本悦宋简体"/>
                  <a:cs typeface="方正清刻本悦宋简体"/>
                  <a:sym typeface="方正清刻本悦宋简体"/>
                </a:defRPr>
              </a:lvl1pPr>
            </a:lstStyle>
            <a:p>
              <a:r>
                <a:t>合作</a:t>
              </a:r>
            </a:p>
          </p:txBody>
        </p:sp>
        <p:sp>
          <p:nvSpPr>
            <p:cNvPr id="301" name="文本框 22"/>
            <p:cNvSpPr txBox="1"/>
            <p:nvPr/>
          </p:nvSpPr>
          <p:spPr>
            <a:xfrm>
              <a:off x="6805833" y="213267"/>
              <a:ext cx="1354714" cy="599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algn="ctr">
                <a:defRPr sz="2800">
                  <a:solidFill>
                    <a:srgbClr val="00561F"/>
                  </a:solidFill>
                  <a:latin typeface="方正清刻本悦宋简体"/>
                  <a:ea typeface="方正清刻本悦宋简体"/>
                  <a:cs typeface="方正清刻本悦宋简体"/>
                  <a:sym typeface="方正清刻本悦宋简体"/>
                </a:defRPr>
              </a:lvl1pPr>
            </a:lstStyle>
            <a:p>
              <a:r>
                <a:t>合作</a:t>
              </a:r>
            </a:p>
          </p:txBody>
        </p:sp>
      </p:grpSp>
      <p:sp>
        <p:nvSpPr>
          <p:cNvPr id="303" name="矩形 26"/>
          <p:cNvSpPr/>
          <p:nvPr/>
        </p:nvSpPr>
        <p:spPr>
          <a:xfrm>
            <a:off x="1651822" y="1165284"/>
            <a:ext cx="2672995" cy="913210"/>
          </a:xfrm>
          <a:prstGeom prst="rect">
            <a:avLst/>
          </a:prstGeom>
          <a:solidFill>
            <a:srgbClr val="F6F6F6"/>
          </a:solidFill>
          <a:ln w="12700">
            <a:miter lim="400000"/>
          </a:ln>
        </p:spPr>
        <p:txBody>
          <a:bodyPr lIns="45718" tIns="45718" rIns="45718" bIns="45718" anchor="ctr"/>
          <a:lstStyle/>
          <a:p>
            <a:pPr>
              <a:defRPr>
                <a:latin typeface="+mj-lt"/>
                <a:ea typeface="+mj-ea"/>
                <a:cs typeface="+mj-cs"/>
                <a:sym typeface="等线"/>
              </a:defRPr>
            </a:pPr>
            <a:endParaRPr/>
          </a:p>
        </p:txBody>
      </p:sp>
      <p:sp>
        <p:nvSpPr>
          <p:cNvPr id="304" name="矩形 27"/>
          <p:cNvSpPr/>
          <p:nvPr/>
        </p:nvSpPr>
        <p:spPr>
          <a:xfrm>
            <a:off x="7741549" y="4711112"/>
            <a:ext cx="2798629" cy="913210"/>
          </a:xfrm>
          <a:prstGeom prst="rect">
            <a:avLst/>
          </a:prstGeom>
          <a:solidFill>
            <a:srgbClr val="F6F6F6"/>
          </a:solidFill>
          <a:ln w="12700">
            <a:miter lim="400000"/>
          </a:ln>
        </p:spPr>
        <p:txBody>
          <a:bodyPr lIns="45718" tIns="45718" rIns="45718" bIns="45718" anchor="ctr"/>
          <a:lstStyle/>
          <a:p>
            <a:pPr>
              <a:defRPr>
                <a:latin typeface="+mj-lt"/>
                <a:ea typeface="+mj-ea"/>
                <a:cs typeface="+mj-cs"/>
                <a:sym typeface="等线"/>
              </a:defRPr>
            </a:pPr>
            <a:endParaRPr/>
          </a:p>
        </p:txBody>
      </p:sp>
      <p:sp>
        <p:nvSpPr>
          <p:cNvPr id="305" name="文本框 29"/>
          <p:cNvSpPr txBox="1"/>
          <p:nvPr/>
        </p:nvSpPr>
        <p:spPr>
          <a:xfrm>
            <a:off x="2279561" y="1363331"/>
            <a:ext cx="1354715" cy="599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a:solidFill>
                  <a:srgbClr val="00561F"/>
                </a:solidFill>
                <a:latin typeface="方正清刻本悦宋简体"/>
                <a:ea typeface="方正清刻本悦宋简体"/>
                <a:cs typeface="方正清刻本悦宋简体"/>
                <a:sym typeface="方正清刻本悦宋简体"/>
              </a:defRPr>
            </a:lvl1pPr>
          </a:lstStyle>
          <a:p>
            <a:r>
              <a:t>背叛</a:t>
            </a:r>
          </a:p>
        </p:txBody>
      </p:sp>
      <p:sp>
        <p:nvSpPr>
          <p:cNvPr id="306" name="文本框 33"/>
          <p:cNvSpPr txBox="1"/>
          <p:nvPr/>
        </p:nvSpPr>
        <p:spPr>
          <a:xfrm>
            <a:off x="8457655" y="4918173"/>
            <a:ext cx="1354714" cy="599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800">
                <a:solidFill>
                  <a:srgbClr val="00561F"/>
                </a:solidFill>
                <a:latin typeface="方正清刻本悦宋简体"/>
                <a:ea typeface="方正清刻本悦宋简体"/>
                <a:cs typeface="方正清刻本悦宋简体"/>
                <a:sym typeface="方正清刻本悦宋简体"/>
              </a:defRPr>
            </a:lvl1pPr>
          </a:lstStyle>
          <a:p>
            <a:r>
              <a:t>背叛</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97"/>
                                        </p:tgtEl>
                                        <p:attrNameLst>
                                          <p:attrName>style.visibility</p:attrName>
                                        </p:attrNameLst>
                                      </p:cBhvr>
                                      <p:to>
                                        <p:strVal val="visible"/>
                                      </p:to>
                                    </p:set>
                                    <p:animEffect transition="in" filter="fade">
                                      <p:cBhvr>
                                        <p:cTn id="7" dur="5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302"/>
                                        </p:tgtEl>
                                        <p:attrNameLst>
                                          <p:attrName>style.visibility</p:attrName>
                                        </p:attrNameLst>
                                      </p:cBhvr>
                                      <p:to>
                                        <p:strVal val="visible"/>
                                      </p:to>
                                    </p:set>
                                    <p:animEffect transition="in" filter="fade">
                                      <p:cBhvr>
                                        <p:cTn id="12" dur="500"/>
                                        <p:tgtEl>
                                          <p:spTgt spid="3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305"/>
                                        </p:tgtEl>
                                        <p:attrNameLst>
                                          <p:attrName>style.visibility</p:attrName>
                                        </p:attrNameLst>
                                      </p:cBhvr>
                                      <p:to>
                                        <p:strVal val="visible"/>
                                      </p:to>
                                    </p:set>
                                    <p:animEffect transition="in" filter="fade">
                                      <p:cBhvr>
                                        <p:cTn id="17" dur="500"/>
                                        <p:tgtEl>
                                          <p:spTgt spid="305"/>
                                        </p:tgtEl>
                                      </p:cBhvr>
                                    </p:animEffect>
                                  </p:childTnLst>
                                </p:cTn>
                              </p:par>
                            </p:childTnLst>
                          </p:cTn>
                        </p:par>
                        <p:par>
                          <p:cTn id="18" fill="hold">
                            <p:stCondLst>
                              <p:cond delay="500"/>
                            </p:stCondLst>
                            <p:childTnLst>
                              <p:par>
                                <p:cTn id="19" presetID="10" presetClass="entr" fill="hold" grpId="4" nodeType="afterEffect">
                                  <p:stCondLst>
                                    <p:cond delay="0"/>
                                  </p:stCondLst>
                                  <p:iterate>
                                    <p:tmAbs val="0"/>
                                  </p:iterate>
                                  <p:childTnLst>
                                    <p:set>
                                      <p:cBhvr>
                                        <p:cTn id="20" fill="hold"/>
                                        <p:tgtEl>
                                          <p:spTgt spid="303"/>
                                        </p:tgtEl>
                                        <p:attrNameLst>
                                          <p:attrName>style.visibility</p:attrName>
                                        </p:attrNameLst>
                                      </p:cBhvr>
                                      <p:to>
                                        <p:strVal val="visible"/>
                                      </p:to>
                                    </p:set>
                                    <p:animEffect transition="in" filter="fade">
                                      <p:cBhvr>
                                        <p:cTn id="21" dur="500"/>
                                        <p:tgtEl>
                                          <p:spTgt spid="303"/>
                                        </p:tgtEl>
                                      </p:cBhvr>
                                    </p:animEffect>
                                  </p:childTnLst>
                                </p:cTn>
                              </p:par>
                            </p:childTnLst>
                          </p:cTn>
                        </p:par>
                        <p:par>
                          <p:cTn id="22" fill="hold">
                            <p:stCondLst>
                              <p:cond delay="1000"/>
                            </p:stCondLst>
                            <p:childTnLst>
                              <p:par>
                                <p:cTn id="23" presetID="10" presetClass="entr" fill="hold" grpId="5" nodeType="afterEffect">
                                  <p:stCondLst>
                                    <p:cond delay="0"/>
                                  </p:stCondLst>
                                  <p:iterate>
                                    <p:tmAbs val="0"/>
                                  </p:iterate>
                                  <p:childTnLst>
                                    <p:set>
                                      <p:cBhvr>
                                        <p:cTn id="24" fill="hold"/>
                                        <p:tgtEl>
                                          <p:spTgt spid="304"/>
                                        </p:tgtEl>
                                        <p:attrNameLst>
                                          <p:attrName>style.visibility</p:attrName>
                                        </p:attrNameLst>
                                      </p:cBhvr>
                                      <p:to>
                                        <p:strVal val="visible"/>
                                      </p:to>
                                    </p:set>
                                    <p:animEffect transition="in" filter="fade">
                                      <p:cBhvr>
                                        <p:cTn id="25" dur="500"/>
                                        <p:tgtEl>
                                          <p:spTgt spid="304"/>
                                        </p:tgtEl>
                                      </p:cBhvr>
                                    </p:animEffect>
                                  </p:childTnLst>
                                </p:cTn>
                              </p:par>
                            </p:childTnLst>
                          </p:cTn>
                        </p:par>
                        <p:par>
                          <p:cTn id="26" fill="hold">
                            <p:stCondLst>
                              <p:cond delay="1500"/>
                            </p:stCondLst>
                            <p:childTnLst>
                              <p:par>
                                <p:cTn id="27" presetID="10" presetClass="entr" fill="hold" grpId="6" nodeType="afterEffect">
                                  <p:stCondLst>
                                    <p:cond delay="0"/>
                                  </p:stCondLst>
                                  <p:iterate>
                                    <p:tmAbs val="0"/>
                                  </p:iterate>
                                  <p:childTnLst>
                                    <p:set>
                                      <p:cBhvr>
                                        <p:cTn id="28" fill="hold"/>
                                        <p:tgtEl>
                                          <p:spTgt spid="306"/>
                                        </p:tgtEl>
                                        <p:attrNameLst>
                                          <p:attrName>style.visibility</p:attrName>
                                        </p:attrNameLst>
                                      </p:cBhvr>
                                      <p:to>
                                        <p:strVal val="visible"/>
                                      </p:to>
                                    </p:set>
                                    <p:animEffect transition="in" filter="fade">
                                      <p:cBhvr>
                                        <p:cTn id="29"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1" animBg="1" advAuto="0"/>
      <p:bldP spid="302" grpId="2" animBg="1" advAuto="0"/>
      <p:bldP spid="303" grpId="4" animBg="1" advAuto="0"/>
      <p:bldP spid="304" grpId="5" animBg="1" advAuto="0"/>
      <p:bldP spid="305" grpId="3" animBg="1" advAuto="0"/>
      <p:bldP spid="306" grpId="6" animBg="1" advAuto="0"/>
    </p:bld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1099</Words>
  <Application>Microsoft Office PowerPoint</Application>
  <PresentationFormat>宽屏</PresentationFormat>
  <Paragraphs>353</Paragraphs>
  <Slides>34</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等线</vt:lpstr>
      <vt:lpstr>等线 Light</vt:lpstr>
      <vt:lpstr>方正清刻本悦宋简体</vt:lpstr>
      <vt:lpstr>思源黑体 CN Regular</vt:lpstr>
      <vt:lpstr>思源宋体 CN Heavy</vt:lpstr>
      <vt:lpstr>微软雅黑</vt:lpstr>
      <vt:lpstr>Arial</vt:lpstr>
      <vt:lpstr>Cambria Math</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mh L</cp:lastModifiedBy>
  <cp:revision>1</cp:revision>
  <dcterms:modified xsi:type="dcterms:W3CDTF">2023-06-24T14:15:43Z</dcterms:modified>
</cp:coreProperties>
</file>